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fld id="{8F791500-3A04-4D6A-8586-25FE5AAF340E}" type="datetimeFigureOut">
              <a:rPr lang="lv-LV" smtClean="0"/>
              <a:t>07.08.2019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199842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F791500-3A04-4D6A-8586-25FE5AAF340E}" type="datetimeFigureOut">
              <a:rPr lang="lv-LV" smtClean="0"/>
              <a:t>07.08.2019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9753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F791500-3A04-4D6A-8586-25FE5AAF340E}" type="datetimeFigureOut">
              <a:rPr lang="lv-LV" smtClean="0"/>
              <a:t>07.08.2019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5981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8F791500-3A04-4D6A-8586-25FE5AAF340E}" type="datetimeFigureOut">
              <a:rPr lang="lv-LV" smtClean="0"/>
              <a:t>07.08.2019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429454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8F791500-3A04-4D6A-8586-25FE5AAF340E}" type="datetimeFigureOut">
              <a:rPr lang="lv-LV" smtClean="0"/>
              <a:t>07.08.2019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331218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8F791500-3A04-4D6A-8586-25FE5AAF340E}" type="datetimeFigureOut">
              <a:rPr lang="lv-LV" smtClean="0"/>
              <a:t>07.08.2019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359006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8F791500-3A04-4D6A-8586-25FE5AAF340E}" type="datetimeFigureOut">
              <a:rPr lang="lv-LV" smtClean="0"/>
              <a:t>07.08.2019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34829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8F791500-3A04-4D6A-8586-25FE5AAF340E}" type="datetimeFigureOut">
              <a:rPr lang="lv-LV" smtClean="0"/>
              <a:t>07.08.2019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420996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8F791500-3A04-4D6A-8586-25FE5AAF340E}" type="datetimeFigureOut">
              <a:rPr lang="lv-LV" smtClean="0"/>
              <a:t>07.08.2019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406682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F791500-3A04-4D6A-8586-25FE5AAF340E}" type="datetimeFigureOut">
              <a:rPr lang="lv-LV" smtClean="0"/>
              <a:t>07.08.2019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338866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F791500-3A04-4D6A-8586-25FE5AAF340E}" type="datetimeFigureOut">
              <a:rPr lang="lv-LV" smtClean="0"/>
              <a:t>07.08.2019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2C0B083-E9D3-4F84-ACD0-0AA61FED45FA}" type="slidenum">
              <a:rPr lang="lv-LV" smtClean="0"/>
              <a:t>‹#›</a:t>
            </a:fld>
            <a:endParaRPr lang="lv-LV"/>
          </a:p>
        </p:txBody>
      </p:sp>
    </p:spTree>
    <p:extLst>
      <p:ext uri="{BB962C8B-B14F-4D97-AF65-F5344CB8AC3E}">
        <p14:creationId xmlns:p14="http://schemas.microsoft.com/office/powerpoint/2010/main" val="184835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91500-3A04-4D6A-8586-25FE5AAF340E}" type="datetimeFigureOut">
              <a:rPr lang="lv-LV" smtClean="0"/>
              <a:t>07.08.2019</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0B083-E9D3-4F84-ACD0-0AA61FED45FA}" type="slidenum">
              <a:rPr lang="lv-LV" smtClean="0"/>
              <a:t>‹#›</a:t>
            </a:fld>
            <a:endParaRPr lang="lv-LV"/>
          </a:p>
        </p:txBody>
      </p:sp>
    </p:spTree>
    <p:extLst>
      <p:ext uri="{BB962C8B-B14F-4D97-AF65-F5344CB8AC3E}">
        <p14:creationId xmlns:p14="http://schemas.microsoft.com/office/powerpoint/2010/main" val="118275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uUOxUeCdVV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ayefSTAnCR8"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video" Target="https://www.youtube.com/embed/qHyr1a7k-9I" TargetMode="External"/><Relationship Id="rId7" Type="http://schemas.openxmlformats.org/officeDocument/2006/relationships/image" Target="../media/image17.jpeg"/><Relationship Id="rId2" Type="http://schemas.openxmlformats.org/officeDocument/2006/relationships/video" Target="https://www.youtube.com/embed/686tMlsuPy8" TargetMode="External"/><Relationship Id="rId1" Type="http://schemas.openxmlformats.org/officeDocument/2006/relationships/video" Target="https://www.youtube.com/embed/-zliP40o8ng"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akšvirsraksts 2"/>
          <p:cNvSpPr>
            <a:spLocks noGrp="1"/>
          </p:cNvSpPr>
          <p:nvPr>
            <p:ph type="subTitle" idx="1"/>
          </p:nvPr>
        </p:nvSpPr>
        <p:spPr>
          <a:xfrm>
            <a:off x="6556076" y="198407"/>
            <a:ext cx="5523781" cy="1107984"/>
          </a:xfrm>
        </p:spPr>
        <p:txBody>
          <a:bodyPr>
            <a:normAutofit/>
          </a:bodyPr>
          <a:lstStyle/>
          <a:p>
            <a:r>
              <a:rPr lang="lv-LV" sz="1600" b="1" dirty="0"/>
              <a:t>ERASMUS + programmas Pamatdarbības Nr.1 (KA1) projekts </a:t>
            </a:r>
          </a:p>
          <a:p>
            <a:r>
              <a:rPr lang="lv-LV" sz="1600" b="1" dirty="0" smtClean="0"/>
              <a:t>„Kompetenču </a:t>
            </a:r>
            <a:r>
              <a:rPr lang="lv-LV" sz="1600" b="1" dirty="0"/>
              <a:t>pieejas veicināšana mācību procesā”</a:t>
            </a:r>
          </a:p>
          <a:p>
            <a:r>
              <a:rPr lang="lv-LV" sz="1600" b="1" dirty="0"/>
              <a:t>Projekta </a:t>
            </a:r>
            <a:r>
              <a:rPr lang="lv-LV" sz="1600" b="1" dirty="0" err="1"/>
              <a:t>Nr</a:t>
            </a:r>
            <a:r>
              <a:rPr lang="lv-LV" sz="1600" b="1" dirty="0"/>
              <a:t>: 2018-1-LV01-KA101-046807</a:t>
            </a:r>
          </a:p>
          <a:p>
            <a:endParaRPr lang="lv-LV" dirty="0"/>
          </a:p>
        </p:txBody>
      </p:sp>
      <p:pic>
        <p:nvPicPr>
          <p:cNvPr id="1026" name="Picture 2" descr="http://viaa.gov.lv/files/news/23823/eu_flag_erasmus_vect_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70075" cy="1219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5876" y="2192818"/>
            <a:ext cx="9805504" cy="2215991"/>
          </a:xfrm>
          <a:prstGeom prst="rect">
            <a:avLst/>
          </a:prstGeom>
          <a:noFill/>
        </p:spPr>
        <p:txBody>
          <a:bodyPr wrap="square" rtlCol="0">
            <a:spAutoFit/>
          </a:bodyPr>
          <a:lstStyle/>
          <a:p>
            <a:pPr algn="ctr"/>
            <a:r>
              <a:rPr lang="lv-LV" dirty="0" smtClean="0"/>
              <a:t>Skolotāju profesionālās pilnveides kursi</a:t>
            </a:r>
          </a:p>
          <a:p>
            <a:pPr algn="ctr"/>
            <a:r>
              <a:rPr lang="lv-LV" dirty="0" smtClean="0"/>
              <a:t> </a:t>
            </a:r>
          </a:p>
          <a:p>
            <a:pPr algn="ctr"/>
            <a:r>
              <a:rPr lang="en-GB" sz="2400" b="1" dirty="0" smtClean="0"/>
              <a:t>“Gamification </a:t>
            </a:r>
            <a:r>
              <a:rPr lang="en-GB" sz="2400" b="1" dirty="0"/>
              <a:t>– Intelligence Games and Brain Teasers in the Classroom</a:t>
            </a:r>
            <a:r>
              <a:rPr lang="en-GB" sz="2400" b="1" dirty="0" smtClean="0"/>
              <a:t>”</a:t>
            </a:r>
            <a:endParaRPr lang="lv-LV" sz="2400" b="1" dirty="0" smtClean="0"/>
          </a:p>
          <a:p>
            <a:pPr algn="ctr"/>
            <a:endParaRPr lang="lv-LV" sz="2400" dirty="0"/>
          </a:p>
          <a:p>
            <a:r>
              <a:rPr lang="lv-LV" dirty="0" smtClean="0"/>
              <a:t> </a:t>
            </a:r>
            <a:r>
              <a:rPr lang="lv-LV" sz="1600" i="1" dirty="0" smtClean="0"/>
              <a:t>Kursu organizators</a:t>
            </a:r>
            <a:r>
              <a:rPr lang="lv-LV" dirty="0" smtClean="0"/>
              <a:t>: </a:t>
            </a:r>
            <a:r>
              <a:rPr lang="en-GB" dirty="0" smtClean="0"/>
              <a:t>EUROTEACH </a:t>
            </a:r>
            <a:r>
              <a:rPr lang="en-GB" dirty="0"/>
              <a:t>INTERNATIONAL TRAINING AND LEARNING </a:t>
            </a:r>
            <a:r>
              <a:rPr lang="en-GB" dirty="0" smtClean="0"/>
              <a:t>INSTITUTE</a:t>
            </a:r>
            <a:endParaRPr lang="lv-LV" dirty="0" smtClean="0"/>
          </a:p>
          <a:p>
            <a:r>
              <a:rPr lang="lv-LV" dirty="0" smtClean="0"/>
              <a:t> </a:t>
            </a:r>
            <a:r>
              <a:rPr lang="lv-LV" sz="1600" i="1" dirty="0" smtClean="0"/>
              <a:t>Norises periods</a:t>
            </a:r>
            <a:r>
              <a:rPr lang="lv-LV" dirty="0" smtClean="0"/>
              <a:t>: </a:t>
            </a:r>
            <a:r>
              <a:rPr lang="en-GB" dirty="0" smtClean="0"/>
              <a:t>25/03/2019 </a:t>
            </a:r>
            <a:r>
              <a:rPr lang="en-GB" dirty="0"/>
              <a:t>– </a:t>
            </a:r>
            <a:r>
              <a:rPr lang="en-GB" dirty="0" smtClean="0"/>
              <a:t>03/04/2019</a:t>
            </a:r>
            <a:endParaRPr lang="lv-LV" dirty="0" smtClean="0"/>
          </a:p>
          <a:p>
            <a:r>
              <a:rPr lang="lv-LV" dirty="0" smtClean="0"/>
              <a:t> </a:t>
            </a:r>
            <a:r>
              <a:rPr lang="lv-LV" sz="1600" i="1" dirty="0" smtClean="0"/>
              <a:t>Norises vieta</a:t>
            </a:r>
            <a:r>
              <a:rPr lang="lv-LV" dirty="0" smtClean="0"/>
              <a:t>: Roma, Itālija</a:t>
            </a:r>
            <a:endParaRPr lang="lv-LV" dirty="0"/>
          </a:p>
        </p:txBody>
      </p:sp>
      <p:sp>
        <p:nvSpPr>
          <p:cNvPr id="6" name="TextBox 5"/>
          <p:cNvSpPr txBox="1"/>
          <p:nvPr/>
        </p:nvSpPr>
        <p:spPr>
          <a:xfrm>
            <a:off x="1235876" y="4695071"/>
            <a:ext cx="10079824" cy="1200329"/>
          </a:xfrm>
          <a:prstGeom prst="rect">
            <a:avLst/>
          </a:prstGeom>
          <a:noFill/>
        </p:spPr>
        <p:txBody>
          <a:bodyPr wrap="square" rtlCol="0">
            <a:spAutoFit/>
          </a:bodyPr>
          <a:lstStyle/>
          <a:p>
            <a:r>
              <a:rPr lang="lv-LV" b="1" i="1" dirty="0" smtClean="0"/>
              <a:t>Kursu mērķis: </a:t>
            </a:r>
            <a:r>
              <a:rPr lang="lv-LV" dirty="0" smtClean="0"/>
              <a:t>Pilnveidot skolotāju zināšanas par aktīvu </a:t>
            </a:r>
            <a:r>
              <a:rPr lang="lv-LV" dirty="0"/>
              <a:t>un saistošu </a:t>
            </a:r>
            <a:r>
              <a:rPr lang="lv-LV" dirty="0" smtClean="0"/>
              <a:t>mācīšanos, </a:t>
            </a:r>
            <a:r>
              <a:rPr lang="lv-LV" dirty="0"/>
              <a:t>kas balstīta uz spēlēm, </a:t>
            </a:r>
            <a:r>
              <a:rPr lang="lv-LV" dirty="0" smtClean="0"/>
              <a:t>nevis </a:t>
            </a:r>
            <a:r>
              <a:rPr lang="lv-LV" dirty="0"/>
              <a:t>iegaumēšanu. </a:t>
            </a:r>
            <a:r>
              <a:rPr lang="lv-LV" dirty="0" smtClean="0"/>
              <a:t>Nostiprināt dalībnieku prasmes organizēt nodarbības aktīvā </a:t>
            </a:r>
            <a:r>
              <a:rPr lang="lv-LV" dirty="0"/>
              <a:t>un </a:t>
            </a:r>
            <a:r>
              <a:rPr lang="lv-LV" dirty="0" smtClean="0"/>
              <a:t>aizraujošā veidā</a:t>
            </a:r>
            <a:r>
              <a:rPr lang="lv-LV" dirty="0"/>
              <a:t>, galvenokārt koncentrējoties uz </a:t>
            </a:r>
            <a:r>
              <a:rPr lang="lv-LV" dirty="0" smtClean="0"/>
              <a:t>mācīšanos un veicot uzdevumus, izmantojot spēļu elementus. </a:t>
            </a:r>
            <a:br>
              <a:rPr lang="lv-LV" dirty="0" smtClean="0"/>
            </a:br>
            <a:endParaRPr lang="lv-LV" dirty="0"/>
          </a:p>
        </p:txBody>
      </p:sp>
    </p:spTree>
    <p:extLst>
      <p:ext uri="{BB962C8B-B14F-4D97-AF65-F5344CB8AC3E}">
        <p14:creationId xmlns:p14="http://schemas.microsoft.com/office/powerpoint/2010/main" val="321013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rotWithShape="1">
          <a:blip r:embed="rId2" cstate="print">
            <a:extLst>
              <a:ext uri="{28A0092B-C50C-407E-A947-70E740481C1C}">
                <a14:useLocalDpi xmlns:a14="http://schemas.microsoft.com/office/drawing/2010/main" val="0"/>
              </a:ext>
            </a:extLst>
          </a:blip>
          <a:srcRect l="16049"/>
          <a:stretch/>
        </p:blipFill>
        <p:spPr>
          <a:xfrm rot="5400000">
            <a:off x="154229" y="357838"/>
            <a:ext cx="2697480" cy="2409860"/>
          </a:xfrm>
          <a:prstGeom prst="rect">
            <a:avLst/>
          </a:prstGeom>
        </p:spPr>
      </p:pic>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15999" r="21667" b="5511"/>
          <a:stretch/>
        </p:blipFill>
        <p:spPr>
          <a:xfrm rot="5400000">
            <a:off x="3139948" y="41682"/>
            <a:ext cx="2630918" cy="2975610"/>
          </a:xfrm>
          <a:prstGeom prst="rect">
            <a:avLst/>
          </a:prstGeom>
        </p:spPr>
      </p:pic>
      <p:pic>
        <p:nvPicPr>
          <p:cNvPr id="6" name="Attēls 5"/>
          <p:cNvPicPr>
            <a:picLocks noChangeAspect="1"/>
          </p:cNvPicPr>
          <p:nvPr/>
        </p:nvPicPr>
        <p:blipFill rotWithShape="1">
          <a:blip r:embed="rId4" cstate="print">
            <a:extLst>
              <a:ext uri="{28A0092B-C50C-407E-A947-70E740481C1C}">
                <a14:useLocalDpi xmlns:a14="http://schemas.microsoft.com/office/drawing/2010/main" val="0"/>
              </a:ext>
            </a:extLst>
          </a:blip>
          <a:srcRect l="14534" r="16845" b="24030"/>
          <a:stretch/>
        </p:blipFill>
        <p:spPr>
          <a:xfrm rot="5400000">
            <a:off x="5984492" y="945649"/>
            <a:ext cx="2980268" cy="2474589"/>
          </a:xfrm>
          <a:prstGeom prst="rect">
            <a:avLst/>
          </a:prstGeom>
        </p:spPr>
      </p:pic>
      <p:pic>
        <p:nvPicPr>
          <p:cNvPr id="5" name="Attēls 4"/>
          <p:cNvPicPr>
            <a:picLocks noChangeAspect="1"/>
          </p:cNvPicPr>
          <p:nvPr/>
        </p:nvPicPr>
        <p:blipFill rotWithShape="1">
          <a:blip r:embed="rId5" cstate="print">
            <a:extLst>
              <a:ext uri="{28A0092B-C50C-407E-A947-70E740481C1C}">
                <a14:useLocalDpi xmlns:a14="http://schemas.microsoft.com/office/drawing/2010/main" val="0"/>
              </a:ext>
            </a:extLst>
          </a:blip>
          <a:srcRect t="9265" r="15758" b="21347"/>
          <a:stretch/>
        </p:blipFill>
        <p:spPr>
          <a:xfrm>
            <a:off x="8482330" y="214028"/>
            <a:ext cx="3553037" cy="2194910"/>
          </a:xfrm>
          <a:prstGeom prst="rect">
            <a:avLst/>
          </a:prstGeom>
        </p:spPr>
      </p:pic>
      <p:pic>
        <p:nvPicPr>
          <p:cNvPr id="7" name="Attēls 6"/>
          <p:cNvPicPr>
            <a:picLocks noChangeAspect="1"/>
          </p:cNvPicPr>
          <p:nvPr/>
        </p:nvPicPr>
        <p:blipFill rotWithShape="1">
          <a:blip r:embed="rId6" cstate="print">
            <a:extLst>
              <a:ext uri="{28A0092B-C50C-407E-A947-70E740481C1C}">
                <a14:useLocalDpi xmlns:a14="http://schemas.microsoft.com/office/drawing/2010/main" val="0"/>
              </a:ext>
            </a:extLst>
          </a:blip>
          <a:srcRect l="22553" r="11966"/>
          <a:stretch/>
        </p:blipFill>
        <p:spPr>
          <a:xfrm rot="5400000">
            <a:off x="9301692" y="2374328"/>
            <a:ext cx="2548466" cy="2918883"/>
          </a:xfrm>
          <a:prstGeom prst="rect">
            <a:avLst/>
          </a:prstGeom>
        </p:spPr>
      </p:pic>
      <p:pic>
        <p:nvPicPr>
          <p:cNvPr id="8" name="Attēls 7"/>
          <p:cNvPicPr>
            <a:picLocks noChangeAspect="1"/>
          </p:cNvPicPr>
          <p:nvPr/>
        </p:nvPicPr>
        <p:blipFill rotWithShape="1">
          <a:blip r:embed="rId7" cstate="print">
            <a:extLst>
              <a:ext uri="{28A0092B-C50C-407E-A947-70E740481C1C}">
                <a14:useLocalDpi xmlns:a14="http://schemas.microsoft.com/office/drawing/2010/main" val="0"/>
              </a:ext>
            </a:extLst>
          </a:blip>
          <a:srcRect l="3796" t="19630" r="3518" b="8642"/>
          <a:stretch/>
        </p:blipFill>
        <p:spPr>
          <a:xfrm>
            <a:off x="4350426" y="3113341"/>
            <a:ext cx="3124200" cy="1813346"/>
          </a:xfrm>
          <a:prstGeom prst="rect">
            <a:avLst/>
          </a:prstGeom>
        </p:spPr>
      </p:pic>
      <p:pic>
        <p:nvPicPr>
          <p:cNvPr id="9" name="Attēls 8"/>
          <p:cNvPicPr>
            <a:picLocks noChangeAspect="1"/>
          </p:cNvPicPr>
          <p:nvPr/>
        </p:nvPicPr>
        <p:blipFill rotWithShape="1">
          <a:blip r:embed="rId8" cstate="print">
            <a:extLst>
              <a:ext uri="{28A0092B-C50C-407E-A947-70E740481C1C}">
                <a14:useLocalDpi xmlns:a14="http://schemas.microsoft.com/office/drawing/2010/main" val="0"/>
              </a:ext>
            </a:extLst>
          </a:blip>
          <a:srcRect t="9835" r="36913"/>
          <a:stretch/>
        </p:blipFill>
        <p:spPr>
          <a:xfrm rot="5400000">
            <a:off x="423518" y="4464461"/>
            <a:ext cx="2048935" cy="2196290"/>
          </a:xfrm>
          <a:prstGeom prst="rect">
            <a:avLst/>
          </a:prstGeom>
        </p:spPr>
      </p:pic>
      <p:pic>
        <p:nvPicPr>
          <p:cNvPr id="10" name="Attēls 9"/>
          <p:cNvPicPr>
            <a:picLocks noChangeAspect="1"/>
          </p:cNvPicPr>
          <p:nvPr/>
        </p:nvPicPr>
        <p:blipFill rotWithShape="1">
          <a:blip r:embed="rId9" cstate="print">
            <a:extLst>
              <a:ext uri="{28A0092B-C50C-407E-A947-70E740481C1C}">
                <a14:useLocalDpi xmlns:a14="http://schemas.microsoft.com/office/drawing/2010/main" val="0"/>
              </a:ext>
            </a:extLst>
          </a:blip>
          <a:srcRect r="28183"/>
          <a:stretch/>
        </p:blipFill>
        <p:spPr>
          <a:xfrm rot="5400000">
            <a:off x="1683333" y="2536300"/>
            <a:ext cx="2338564" cy="2442210"/>
          </a:xfrm>
          <a:prstGeom prst="rect">
            <a:avLst/>
          </a:prstGeom>
        </p:spPr>
      </p:pic>
      <p:pic>
        <p:nvPicPr>
          <p:cNvPr id="11" name="Attēls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0375" y="4589084"/>
            <a:ext cx="2663987" cy="1997990"/>
          </a:xfrm>
          <a:prstGeom prst="rect">
            <a:avLst/>
          </a:prstGeom>
        </p:spPr>
      </p:pic>
      <p:pic>
        <p:nvPicPr>
          <p:cNvPr id="12" name="Attēls 11"/>
          <p:cNvPicPr>
            <a:picLocks noChangeAspect="1"/>
          </p:cNvPicPr>
          <p:nvPr/>
        </p:nvPicPr>
        <p:blipFill rotWithShape="1">
          <a:blip r:embed="rId11" cstate="print">
            <a:extLst>
              <a:ext uri="{28A0092B-C50C-407E-A947-70E740481C1C}">
                <a14:useLocalDpi xmlns:a14="http://schemas.microsoft.com/office/drawing/2010/main" val="0"/>
              </a:ext>
            </a:extLst>
          </a:blip>
          <a:srcRect l="24629" t="2716" r="15833"/>
          <a:stretch/>
        </p:blipFill>
        <p:spPr>
          <a:xfrm>
            <a:off x="7165842" y="3941473"/>
            <a:ext cx="2167080" cy="2655768"/>
          </a:xfrm>
          <a:prstGeom prst="rect">
            <a:avLst/>
          </a:prstGeom>
        </p:spPr>
      </p:pic>
    </p:spTree>
    <p:extLst>
      <p:ext uri="{BB962C8B-B14F-4D97-AF65-F5344CB8AC3E}">
        <p14:creationId xmlns:p14="http://schemas.microsoft.com/office/powerpoint/2010/main" val="364632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498" y="353682"/>
            <a:ext cx="11509714" cy="6093976"/>
          </a:xfrm>
          <a:prstGeom prst="rect">
            <a:avLst/>
          </a:prstGeom>
          <a:noFill/>
        </p:spPr>
        <p:txBody>
          <a:bodyPr wrap="square" numCol="1" rtlCol="0">
            <a:spAutoFit/>
          </a:bodyPr>
          <a:lstStyle/>
          <a:p>
            <a:r>
              <a:rPr lang="lv-LV" sz="2400" b="1" i="1" dirty="0" smtClean="0">
                <a:ln w="0"/>
                <a:effectLst>
                  <a:outerShdw blurRad="38100" dist="19050" dir="2700000" algn="tl" rotWithShape="0">
                    <a:schemeClr val="dk1">
                      <a:alpha val="40000"/>
                    </a:schemeClr>
                  </a:outerShdw>
                </a:effectLst>
              </a:rPr>
              <a:t>Galvenie kursos aplūkotie temati:</a:t>
            </a:r>
          </a:p>
          <a:p>
            <a:r>
              <a:rPr lang="lv-LV" dirty="0" smtClean="0"/>
              <a:t>						•   </a:t>
            </a:r>
            <a:r>
              <a:rPr lang="lv-LV" b="1" dirty="0" err="1" smtClean="0"/>
              <a:t>Gārdnera</a:t>
            </a:r>
            <a:r>
              <a:rPr lang="lv-LV" b="1" dirty="0" smtClean="0"/>
              <a:t> multiplās jeb daudzpusīgās inteliģences teorija</a:t>
            </a:r>
            <a:r>
              <a:rPr lang="lv-LV" dirty="0" smtClean="0"/>
              <a:t>  	        </a:t>
            </a:r>
          </a:p>
          <a:p>
            <a:r>
              <a:rPr lang="lv-LV" i="1" u="sng" dirty="0" smtClean="0"/>
              <a:t>H. </a:t>
            </a:r>
            <a:r>
              <a:rPr lang="lv-LV" i="1" u="sng" dirty="0" err="1"/>
              <a:t>Gārdners</a:t>
            </a:r>
            <a:r>
              <a:rPr lang="lv-LV" i="1" u="sng" dirty="0"/>
              <a:t> intelektu iedala astoņos dažādos </a:t>
            </a:r>
            <a:r>
              <a:rPr lang="lv-LV" i="1" u="sng" dirty="0" smtClean="0"/>
              <a:t>veidos:</a:t>
            </a:r>
          </a:p>
          <a:p>
            <a:r>
              <a:rPr lang="lv-LV" b="1" dirty="0" smtClean="0"/>
              <a:t>Valodnieciskais </a:t>
            </a:r>
            <a:r>
              <a:rPr lang="lv-LV" sz="1400" dirty="0" smtClean="0"/>
              <a:t>(vārdu jēgas izpratne; mutiska/ rakstiska valoda;</a:t>
            </a:r>
          </a:p>
          <a:p>
            <a:r>
              <a:rPr lang="lv-LV" sz="1400" dirty="0" smtClean="0"/>
              <a:t>spēj </a:t>
            </a:r>
            <a:r>
              <a:rPr lang="lv-LV" sz="1400" dirty="0"/>
              <a:t>pārliecināt </a:t>
            </a:r>
            <a:r>
              <a:rPr lang="lv-LV" sz="1400" dirty="0" smtClean="0"/>
              <a:t>citus; izprot </a:t>
            </a:r>
            <a:r>
              <a:rPr lang="lv-LV" sz="1400" dirty="0"/>
              <a:t>zemtekstu</a:t>
            </a:r>
            <a:r>
              <a:rPr lang="lv-LV" sz="1400" dirty="0" smtClean="0"/>
              <a:t>; iegaumē </a:t>
            </a:r>
            <a:r>
              <a:rPr lang="lv-LV" sz="1400" dirty="0"/>
              <a:t>vārdisku informāciju;</a:t>
            </a:r>
          </a:p>
          <a:p>
            <a:r>
              <a:rPr lang="lv-LV" sz="1400" dirty="0"/>
              <a:t>interese par </a:t>
            </a:r>
            <a:r>
              <a:rPr lang="lv-LV" sz="1400" dirty="0" smtClean="0"/>
              <a:t>literatūru);</a:t>
            </a:r>
          </a:p>
          <a:p>
            <a:r>
              <a:rPr lang="lv-LV" dirty="0" smtClean="0"/>
              <a:t> </a:t>
            </a:r>
            <a:r>
              <a:rPr lang="lv-LV" b="1" dirty="0" smtClean="0"/>
              <a:t>Ķermeņa </a:t>
            </a:r>
            <a:r>
              <a:rPr lang="lv-LV" b="1" dirty="0"/>
              <a:t>– </a:t>
            </a:r>
            <a:r>
              <a:rPr lang="lv-LV" b="1" dirty="0" smtClean="0"/>
              <a:t>kustību </a:t>
            </a:r>
            <a:r>
              <a:rPr lang="lv-LV" sz="1400" dirty="0" smtClean="0"/>
              <a:t>(ķermeņa </a:t>
            </a:r>
            <a:r>
              <a:rPr lang="lv-LV" sz="1400" dirty="0"/>
              <a:t>saprašana, sajušana;</a:t>
            </a:r>
          </a:p>
          <a:p>
            <a:r>
              <a:rPr lang="lv-LV" sz="1400" dirty="0"/>
              <a:t>pantomīmas spējas</a:t>
            </a:r>
            <a:r>
              <a:rPr lang="lv-LV" sz="1400" dirty="0" smtClean="0"/>
              <a:t>; kustību </a:t>
            </a:r>
            <a:r>
              <a:rPr lang="lv-LV" sz="1400" dirty="0"/>
              <a:t>kontrole</a:t>
            </a:r>
            <a:r>
              <a:rPr lang="lv-LV" sz="1400" dirty="0" smtClean="0"/>
              <a:t>; prāta </a:t>
            </a:r>
            <a:r>
              <a:rPr lang="lv-LV" sz="1400" dirty="0"/>
              <a:t>un ķermeņa saistība;</a:t>
            </a:r>
          </a:p>
          <a:p>
            <a:r>
              <a:rPr lang="lv-LV" sz="1400" dirty="0"/>
              <a:t>taustes, pieskares </a:t>
            </a:r>
            <a:r>
              <a:rPr lang="lv-LV" sz="1400" dirty="0" smtClean="0"/>
              <a:t>jutība);</a:t>
            </a:r>
          </a:p>
          <a:p>
            <a:r>
              <a:rPr lang="lv-LV" dirty="0" smtClean="0"/>
              <a:t> </a:t>
            </a:r>
            <a:r>
              <a:rPr lang="lv-LV" b="1" dirty="0" smtClean="0"/>
              <a:t>Loģiski matemātiskais </a:t>
            </a:r>
            <a:r>
              <a:rPr lang="lv-LV" sz="1400" dirty="0" smtClean="0"/>
              <a:t>(spēja </a:t>
            </a:r>
            <a:r>
              <a:rPr lang="lv-LV" sz="1400" dirty="0"/>
              <a:t>lietot abstraktus simbolus;</a:t>
            </a:r>
          </a:p>
          <a:p>
            <a:r>
              <a:rPr lang="lv-LV" sz="1400" dirty="0"/>
              <a:t>slēpto sakarību izpratne</a:t>
            </a:r>
            <a:r>
              <a:rPr lang="lv-LV" sz="1400" dirty="0" smtClean="0"/>
              <a:t>; cēloņu </a:t>
            </a:r>
            <a:r>
              <a:rPr lang="lv-LV" sz="1400" dirty="0"/>
              <a:t>un seku izpratne;</a:t>
            </a:r>
          </a:p>
          <a:p>
            <a:r>
              <a:rPr lang="lv-LV" sz="1400" dirty="0"/>
              <a:t>sarežģītu aprēķinu veikšana</a:t>
            </a:r>
            <a:r>
              <a:rPr lang="lv-LV" sz="1400" dirty="0" smtClean="0"/>
              <a:t>; loģiskums</a:t>
            </a:r>
            <a:r>
              <a:rPr lang="lv-LV" sz="1400" dirty="0"/>
              <a:t>, sistemātiskums, skaidrība;</a:t>
            </a:r>
          </a:p>
          <a:p>
            <a:r>
              <a:rPr lang="lv-LV" sz="1400" dirty="0"/>
              <a:t>zinātniski pamatotu secinājumu </a:t>
            </a:r>
            <a:r>
              <a:rPr lang="lv-LV" sz="1400" dirty="0" smtClean="0"/>
              <a:t>veikšana);</a:t>
            </a:r>
          </a:p>
          <a:p>
            <a:r>
              <a:rPr lang="lv-LV" dirty="0" smtClean="0"/>
              <a:t> </a:t>
            </a:r>
            <a:r>
              <a:rPr lang="lv-LV" b="1" dirty="0" smtClean="0"/>
              <a:t>Muzikālais </a:t>
            </a:r>
            <a:r>
              <a:rPr lang="lv-LV" sz="1400" dirty="0" smtClean="0"/>
              <a:t>(spēja atcerēties melodiju, ritmu; mūzikas izpratne; skaņu uztveres jutība; melodiju komponēšana; toņu kvalitātes atšķiršana;</a:t>
            </a:r>
          </a:p>
          <a:p>
            <a:r>
              <a:rPr lang="lv-LV" sz="1400" dirty="0" smtClean="0"/>
              <a:t>cilvēku balsu uztveres jutība);</a:t>
            </a:r>
          </a:p>
          <a:p>
            <a:r>
              <a:rPr lang="lv-LV" b="1" dirty="0" smtClean="0"/>
              <a:t>Vizuāli telpiskais </a:t>
            </a:r>
            <a:r>
              <a:rPr lang="lv-LV" sz="1400" dirty="0" smtClean="0"/>
              <a:t>(spēj vizualizēt tēlus; precīza uztvere no dažādiem skatupunktiem; telpisko attiecību izpratne; grafiski attēlojumi;</a:t>
            </a:r>
          </a:p>
          <a:p>
            <a:r>
              <a:rPr lang="lv-LV" sz="1400" dirty="0" smtClean="0"/>
              <a:t>orientēšanās telpā; krāsu, formu uztveres jutība);</a:t>
            </a:r>
          </a:p>
          <a:p>
            <a:r>
              <a:rPr lang="lv-LV" b="1" dirty="0" smtClean="0"/>
              <a:t>Saskarsmes </a:t>
            </a:r>
            <a:r>
              <a:rPr lang="lv-LV" sz="1400" b="1" dirty="0"/>
              <a:t>(ekstravertais, </a:t>
            </a:r>
            <a:r>
              <a:rPr lang="lv-LV" sz="1400" b="1" dirty="0" err="1" smtClean="0"/>
              <a:t>interpersonālais</a:t>
            </a:r>
            <a:r>
              <a:rPr lang="lv-LV" sz="1400" b="1" dirty="0" smtClean="0"/>
              <a:t>) </a:t>
            </a:r>
            <a:r>
              <a:rPr lang="lv-LV" sz="1400" dirty="0" smtClean="0"/>
              <a:t>(verbālā</a:t>
            </a:r>
            <a:r>
              <a:rPr lang="lv-LV" sz="1400" dirty="0"/>
              <a:t>, neverbālā </a:t>
            </a:r>
            <a:r>
              <a:rPr lang="lv-LV" sz="1400" dirty="0" smtClean="0"/>
              <a:t>komunikācija; empātija; </a:t>
            </a:r>
            <a:r>
              <a:rPr lang="lv-LV" sz="1400" dirty="0"/>
              <a:t>ievēro citu cilvēku </a:t>
            </a:r>
            <a:r>
              <a:rPr lang="lv-LV" sz="1400" dirty="0" smtClean="0"/>
              <a:t>atšķirības; darbojas komandā; </a:t>
            </a:r>
          </a:p>
          <a:p>
            <a:r>
              <a:rPr lang="lv-LV" sz="1400" dirty="0" smtClean="0"/>
              <a:t>žestu</a:t>
            </a:r>
            <a:r>
              <a:rPr lang="lv-LV" sz="1400" dirty="0"/>
              <a:t>, mīmikas </a:t>
            </a:r>
            <a:r>
              <a:rPr lang="lv-LV" sz="1400" dirty="0" smtClean="0"/>
              <a:t>jutība; “</a:t>
            </a:r>
            <a:r>
              <a:rPr lang="lv-LV" sz="1400" dirty="0"/>
              <a:t>cilvēku pazīšana</a:t>
            </a:r>
            <a:r>
              <a:rPr lang="lv-LV" sz="1400" dirty="0" smtClean="0"/>
              <a:t>”);</a:t>
            </a:r>
            <a:endParaRPr lang="lv-LV" sz="1400" dirty="0"/>
          </a:p>
          <a:p>
            <a:r>
              <a:rPr lang="lv-LV" b="1" dirty="0" err="1" smtClean="0"/>
              <a:t>Pašizpratnes</a:t>
            </a:r>
            <a:r>
              <a:rPr lang="lv-LV" b="1" dirty="0" smtClean="0"/>
              <a:t> </a:t>
            </a:r>
            <a:r>
              <a:rPr lang="lv-LV" sz="1400" b="1" dirty="0"/>
              <a:t>(intravertais, </a:t>
            </a:r>
            <a:r>
              <a:rPr lang="lv-LV" sz="1400" b="1" dirty="0" err="1"/>
              <a:t>intrapersonālais</a:t>
            </a:r>
            <a:r>
              <a:rPr lang="lv-LV" sz="1400" b="1" dirty="0" smtClean="0"/>
              <a:t>)</a:t>
            </a:r>
            <a:r>
              <a:rPr lang="lv-LV" b="1" dirty="0"/>
              <a:t> </a:t>
            </a:r>
            <a:r>
              <a:rPr lang="lv-LV" sz="1400" dirty="0" smtClean="0"/>
              <a:t>(savu </a:t>
            </a:r>
            <a:r>
              <a:rPr lang="lv-LV" sz="1400" dirty="0"/>
              <a:t>sajūtu apzināšanās, izpratne</a:t>
            </a:r>
            <a:r>
              <a:rPr lang="lv-LV" sz="1400" dirty="0" smtClean="0"/>
              <a:t>; prāta </a:t>
            </a:r>
            <a:r>
              <a:rPr lang="lv-LV" sz="1400" dirty="0"/>
              <a:t>koncentrācija</a:t>
            </a:r>
            <a:r>
              <a:rPr lang="lv-LV" sz="1400" dirty="0" smtClean="0"/>
              <a:t>; iespēju</a:t>
            </a:r>
            <a:r>
              <a:rPr lang="lv-LV" sz="1400" dirty="0"/>
              <a:t>, ierobežojumu apzināšanās</a:t>
            </a:r>
            <a:r>
              <a:rPr lang="lv-LV" sz="1400" dirty="0" smtClean="0"/>
              <a:t>; adekvāts </a:t>
            </a:r>
            <a:r>
              <a:rPr lang="lv-LV" sz="1400" dirty="0" err="1"/>
              <a:t>paštēls</a:t>
            </a:r>
            <a:r>
              <a:rPr lang="lv-LV" sz="1400" dirty="0" smtClean="0"/>
              <a:t>; sevis </a:t>
            </a:r>
            <a:r>
              <a:rPr lang="lv-LV" sz="1400" dirty="0"/>
              <a:t>disciplinēšana</a:t>
            </a:r>
            <a:r>
              <a:rPr lang="lv-LV" sz="1400" dirty="0" smtClean="0"/>
              <a:t>; patstāvība);</a:t>
            </a:r>
          </a:p>
          <a:p>
            <a:r>
              <a:rPr lang="lv-LV" dirty="0" smtClean="0"/>
              <a:t> </a:t>
            </a:r>
            <a:r>
              <a:rPr lang="lv-LV" b="1" dirty="0" smtClean="0"/>
              <a:t>Dabaszinātniskais</a:t>
            </a:r>
            <a:r>
              <a:rPr lang="lv-LV" b="1" dirty="0"/>
              <a:t> </a:t>
            </a:r>
            <a:r>
              <a:rPr lang="lv-LV" sz="1400" dirty="0" smtClean="0"/>
              <a:t>(spēj </a:t>
            </a:r>
            <a:r>
              <a:rPr lang="lv-LV" sz="1400" dirty="0"/>
              <a:t>atpazīt un klasificēt;</a:t>
            </a:r>
          </a:p>
          <a:p>
            <a:r>
              <a:rPr lang="lv-LV" sz="1400" dirty="0"/>
              <a:t>dabas parādību novērošana</a:t>
            </a:r>
            <a:r>
              <a:rPr lang="lv-LV" sz="1400" dirty="0" smtClean="0"/>
              <a:t>; dažādu </a:t>
            </a:r>
            <a:r>
              <a:rPr lang="lv-LV" sz="1400" dirty="0"/>
              <a:t>ikdienas piederumu atšķiršana pēc zīmoliem</a:t>
            </a:r>
            <a:r>
              <a:rPr lang="lv-LV" sz="1400" dirty="0" smtClean="0"/>
              <a:t>; dabas </a:t>
            </a:r>
            <a:r>
              <a:rPr lang="lv-LV" sz="1400" dirty="0"/>
              <a:t>objektu </a:t>
            </a:r>
            <a:r>
              <a:rPr lang="lv-LV" sz="1400" dirty="0" smtClean="0"/>
              <a:t>kolekcionēšana).</a:t>
            </a:r>
            <a:endParaRPr lang="lv-LV" dirty="0"/>
          </a:p>
        </p:txBody>
      </p:sp>
      <p:pic>
        <p:nvPicPr>
          <p:cNvPr id="3" name="uUOxUeCdVV8"/>
          <p:cNvPicPr>
            <a:picLocks noRot="1" noChangeAspect="1"/>
          </p:cNvPicPr>
          <p:nvPr>
            <a:videoFile r:link="rId1"/>
          </p:nvPr>
        </p:nvPicPr>
        <p:blipFill>
          <a:blip r:embed="rId3"/>
          <a:stretch>
            <a:fillRect/>
          </a:stretch>
        </p:blipFill>
        <p:spPr>
          <a:xfrm>
            <a:off x="7084433" y="1490376"/>
            <a:ext cx="3657600" cy="2057400"/>
          </a:xfrm>
          <a:prstGeom prst="rect">
            <a:avLst/>
          </a:prstGeom>
        </p:spPr>
      </p:pic>
    </p:spTree>
    <p:extLst>
      <p:ext uri="{BB962C8B-B14F-4D97-AF65-F5344CB8AC3E}">
        <p14:creationId xmlns:p14="http://schemas.microsoft.com/office/powerpoint/2010/main" val="396297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254643" y="2964488"/>
            <a:ext cx="11586258" cy="3693319"/>
          </a:xfrm>
          <a:prstGeom prst="rect">
            <a:avLst/>
          </a:prstGeom>
        </p:spPr>
        <p:txBody>
          <a:bodyPr wrap="square">
            <a:spAutoFit/>
          </a:bodyPr>
          <a:lstStyle/>
          <a:p>
            <a:pPr algn="just"/>
            <a:r>
              <a:rPr lang="lv-LV" b="1" dirty="0">
                <a:solidFill>
                  <a:srgbClr val="000000"/>
                </a:solidFill>
                <a:latin typeface="Calibri" panose="020F0502020204030204" pitchFamily="34" charset="0"/>
                <a:cs typeface="Calibri" panose="020F0502020204030204" pitchFamily="34" charset="0"/>
              </a:rPr>
              <a:t>Zināšanas – </a:t>
            </a:r>
            <a:r>
              <a:rPr lang="lv-LV" dirty="0">
                <a:solidFill>
                  <a:srgbClr val="000000"/>
                </a:solidFill>
                <a:latin typeface="Calibri" panose="020F0502020204030204" pitchFamily="34" charset="0"/>
                <a:cs typeface="Calibri" panose="020F0502020204030204" pitchFamily="34" charset="0"/>
              </a:rPr>
              <a:t>zina, atceras terminus, jēdzienus, faktus, likumus, aprakstus, spēj atstāstīt, atpazīt, nosaukt. (Piemēram: Kura ir pirmā vasaras diena?)</a:t>
            </a:r>
          </a:p>
          <a:p>
            <a:pPr algn="just"/>
            <a:r>
              <a:rPr lang="lv-LV" b="1" dirty="0">
                <a:solidFill>
                  <a:srgbClr val="000000"/>
                </a:solidFill>
                <a:latin typeface="Calibri" panose="020F0502020204030204" pitchFamily="34" charset="0"/>
                <a:cs typeface="Calibri" panose="020F0502020204030204" pitchFamily="34" charset="0"/>
              </a:rPr>
              <a:t>Izpratne – </a:t>
            </a:r>
            <a:r>
              <a:rPr lang="lv-LV" dirty="0">
                <a:solidFill>
                  <a:srgbClr val="000000"/>
                </a:solidFill>
                <a:latin typeface="Calibri" panose="020F0502020204030204" pitchFamily="34" charset="0"/>
                <a:cs typeface="Calibri" panose="020F0502020204030204" pitchFamily="34" charset="0"/>
              </a:rPr>
              <a:t>izprot, interpretē, ilustrē, apkopo, izskaidro sakarības, bet, iespējams, neprot pārnest uz citām, līdzīgām situācijām.</a:t>
            </a:r>
            <a:r>
              <a:rPr lang="lv-LV" b="1" dirty="0">
                <a:solidFill>
                  <a:srgbClr val="000000"/>
                </a:solidFill>
                <a:latin typeface="Calibri" panose="020F0502020204030204" pitchFamily="34" charset="0"/>
                <a:cs typeface="Calibri" panose="020F0502020204030204" pitchFamily="34" charset="0"/>
              </a:rPr>
              <a:t> </a:t>
            </a:r>
            <a:r>
              <a:rPr lang="lv-LV" dirty="0">
                <a:solidFill>
                  <a:srgbClr val="000000"/>
                </a:solidFill>
                <a:latin typeface="Calibri" panose="020F0502020204030204" pitchFamily="34" charset="0"/>
                <a:cs typeface="Calibri" panose="020F0502020204030204" pitchFamily="34" charset="0"/>
              </a:rPr>
              <a:t>(Piemēram: Ko nozīmē vasaras saulgrieži?)</a:t>
            </a:r>
          </a:p>
          <a:p>
            <a:pPr algn="just"/>
            <a:r>
              <a:rPr lang="lv-LV" b="1" dirty="0">
                <a:solidFill>
                  <a:srgbClr val="000000"/>
                </a:solidFill>
                <a:latin typeface="Calibri" panose="020F0502020204030204" pitchFamily="34" charset="0"/>
                <a:cs typeface="Calibri" panose="020F0502020204030204" pitchFamily="34" charset="0"/>
              </a:rPr>
              <a:t>Pielietojums – </a:t>
            </a:r>
            <a:r>
              <a:rPr lang="lv-LV" dirty="0">
                <a:solidFill>
                  <a:srgbClr val="000000"/>
                </a:solidFill>
                <a:latin typeface="Calibri" panose="020F0502020204030204" pitchFamily="34" charset="0"/>
                <a:cs typeface="Calibri" panose="020F0502020204030204" pitchFamily="34" charset="0"/>
              </a:rPr>
              <a:t>pārbauda, paredz, modelē, atrisina, pielieto apgūtos principus un metodes citās situācijās. (Piemēram: Kādi būtu gadalaiki uz Zemes dažādos reģionos ar citu Zemes ass slīpumu?)</a:t>
            </a:r>
          </a:p>
          <a:p>
            <a:pPr algn="just"/>
            <a:r>
              <a:rPr lang="lv-LV" b="1" dirty="0">
                <a:solidFill>
                  <a:srgbClr val="000000"/>
                </a:solidFill>
                <a:latin typeface="Calibri" panose="020F0502020204030204" pitchFamily="34" charset="0"/>
                <a:cs typeface="Calibri" panose="020F0502020204030204" pitchFamily="34" charset="0"/>
              </a:rPr>
              <a:t>Analīze – </a:t>
            </a:r>
            <a:r>
              <a:rPr lang="lv-LV" dirty="0">
                <a:solidFill>
                  <a:srgbClr val="000000"/>
                </a:solidFill>
                <a:latin typeface="Calibri" panose="020F0502020204030204" pitchFamily="34" charset="0"/>
                <a:cs typeface="Calibri" panose="020F0502020204030204" pitchFamily="34" charset="0"/>
              </a:rPr>
              <a:t>klasificē, izprotot kopīgo un atšķirīgo, pretstata, salīdzina, sadala sastāvdaļās sarežģītu procesu, izprot atšķirības starp daļām un to secību.</a:t>
            </a:r>
            <a:r>
              <a:rPr lang="lv-LV" b="1" dirty="0">
                <a:solidFill>
                  <a:srgbClr val="000000"/>
                </a:solidFill>
                <a:latin typeface="Calibri" panose="020F0502020204030204" pitchFamily="34" charset="0"/>
                <a:cs typeface="Calibri" panose="020F0502020204030204" pitchFamily="34" charset="0"/>
              </a:rPr>
              <a:t> </a:t>
            </a:r>
            <a:r>
              <a:rPr lang="lv-LV" dirty="0">
                <a:solidFill>
                  <a:srgbClr val="000000"/>
                </a:solidFill>
                <a:latin typeface="Calibri" panose="020F0502020204030204" pitchFamily="34" charset="0"/>
                <a:cs typeface="Calibri" panose="020F0502020204030204" pitchFamily="34" charset="0"/>
              </a:rPr>
              <a:t>(Piemēram: Kāpēc ziemeļu un dienvidu puslodēs gadalaiki ir pretēji?)</a:t>
            </a:r>
          </a:p>
          <a:p>
            <a:pPr algn="just"/>
            <a:r>
              <a:rPr lang="lv-LV" b="1" dirty="0">
                <a:solidFill>
                  <a:srgbClr val="000000"/>
                </a:solidFill>
                <a:latin typeface="Calibri" panose="020F0502020204030204" pitchFamily="34" charset="0"/>
                <a:cs typeface="Calibri" panose="020F0502020204030204" pitchFamily="34" charset="0"/>
              </a:rPr>
              <a:t>Sintēze – </a:t>
            </a:r>
            <a:r>
              <a:rPr lang="lv-LV" dirty="0">
                <a:solidFill>
                  <a:srgbClr val="000000"/>
                </a:solidFill>
                <a:latin typeface="Calibri" panose="020F0502020204030204" pitchFamily="34" charset="0"/>
                <a:cs typeface="Calibri" panose="020F0502020204030204" pitchFamily="34" charset="0"/>
              </a:rPr>
              <a:t>rada idejas, apkopo informāciju no vairākiem avotiem, integrē to un rada jaunas pieejas.</a:t>
            </a:r>
            <a:r>
              <a:rPr lang="lv-LV" b="1" dirty="0">
                <a:solidFill>
                  <a:srgbClr val="000000"/>
                </a:solidFill>
                <a:latin typeface="Calibri" panose="020F0502020204030204" pitchFamily="34" charset="0"/>
                <a:cs typeface="Calibri" panose="020F0502020204030204" pitchFamily="34" charset="0"/>
              </a:rPr>
              <a:t> </a:t>
            </a:r>
            <a:r>
              <a:rPr lang="lv-LV" dirty="0">
                <a:solidFill>
                  <a:srgbClr val="000000"/>
                </a:solidFill>
                <a:latin typeface="Calibri" panose="020F0502020204030204" pitchFamily="34" charset="0"/>
                <a:cs typeface="Calibri" panose="020F0502020204030204" pitchFamily="34" charset="0"/>
              </a:rPr>
              <a:t>(Piemēram: Kāpēc ziemeļu puslodē karstākais ir augusts, ja gada garākā diena ir jūnijā?)</a:t>
            </a:r>
          </a:p>
          <a:p>
            <a:pPr algn="just"/>
            <a:r>
              <a:rPr lang="lv-LV" b="1" dirty="0">
                <a:solidFill>
                  <a:srgbClr val="000000"/>
                </a:solidFill>
                <a:latin typeface="Calibri" panose="020F0502020204030204" pitchFamily="34" charset="0"/>
                <a:cs typeface="Calibri" panose="020F0502020204030204" pitchFamily="34" charset="0"/>
              </a:rPr>
              <a:t>Novērtēšana – </a:t>
            </a:r>
            <a:r>
              <a:rPr lang="lv-LV" dirty="0">
                <a:solidFill>
                  <a:srgbClr val="000000"/>
                </a:solidFill>
                <a:latin typeface="Calibri" panose="020F0502020204030204" pitchFamily="34" charset="0"/>
                <a:cs typeface="Calibri" panose="020F0502020204030204" pitchFamily="34" charset="0"/>
              </a:rPr>
              <a:t>izvērtē, pamato, kritizē piedāvātos risinājumus vai metodes, izveidojot savus kritērijus, kurus pārbauda un saskaņo, balstoties uz pieejamo un apkopoto informācijas avotiem, radot jaunu saturu. (Piemēram: Ko būtu svarīgi zināt, lai varētu prognozēt gadalaikus uz kādas jaunatklātas planētas?)</a:t>
            </a:r>
            <a:endParaRPr lang="lv-LV" b="0" i="0" dirty="0">
              <a:solidFill>
                <a:srgbClr val="000000"/>
              </a:solidFill>
              <a:effectLst/>
              <a:latin typeface="Calibri" panose="020F0502020204030204" pitchFamily="34" charset="0"/>
              <a:cs typeface="Calibri" panose="020F0502020204030204" pitchFamily="34" charset="0"/>
            </a:endParaRPr>
          </a:p>
        </p:txBody>
      </p:sp>
      <p:pic>
        <p:nvPicPr>
          <p:cNvPr id="3" name="Picture 6" descr="http://smartboard.lv/wp-content/uploads/2018/01/Blo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603" y="329859"/>
            <a:ext cx="5657944" cy="2494363"/>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p:cNvSpPr/>
          <p:nvPr/>
        </p:nvSpPr>
        <p:spPr>
          <a:xfrm>
            <a:off x="254643" y="329859"/>
            <a:ext cx="4064061" cy="369332"/>
          </a:xfrm>
          <a:prstGeom prst="rect">
            <a:avLst/>
          </a:prstGeom>
        </p:spPr>
        <p:txBody>
          <a:bodyPr wrap="none">
            <a:spAutoFit/>
          </a:bodyPr>
          <a:lstStyle/>
          <a:p>
            <a:r>
              <a:rPr lang="lv-LV" dirty="0"/>
              <a:t>•</a:t>
            </a:r>
            <a:r>
              <a:rPr lang="lv-LV" b="1" dirty="0"/>
              <a:t>   Blūma </a:t>
            </a:r>
            <a:r>
              <a:rPr lang="lv-LV" b="1" dirty="0" err="1"/>
              <a:t>taksonomija</a:t>
            </a:r>
            <a:r>
              <a:rPr lang="lv-LV" b="1" dirty="0"/>
              <a:t> un spēļu elementi</a:t>
            </a:r>
          </a:p>
        </p:txBody>
      </p:sp>
      <p:pic>
        <p:nvPicPr>
          <p:cNvPr id="6" name="ayefSTAnCR8"/>
          <p:cNvPicPr>
            <a:picLocks noRot="1" noChangeAspect="1"/>
          </p:cNvPicPr>
          <p:nvPr>
            <a:videoFile r:link="rId1"/>
          </p:nvPr>
        </p:nvPicPr>
        <p:blipFill>
          <a:blip r:embed="rId4"/>
          <a:stretch>
            <a:fillRect/>
          </a:stretch>
        </p:blipFill>
        <p:spPr>
          <a:xfrm>
            <a:off x="1217054" y="766822"/>
            <a:ext cx="3657600" cy="2057400"/>
          </a:xfrm>
          <a:prstGeom prst="rect">
            <a:avLst/>
          </a:prstGeom>
        </p:spPr>
      </p:pic>
    </p:spTree>
    <p:extLst>
      <p:ext uri="{BB962C8B-B14F-4D97-AF65-F5344CB8AC3E}">
        <p14:creationId xmlns:p14="http://schemas.microsoft.com/office/powerpoint/2010/main" val="65382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649280" y="501057"/>
            <a:ext cx="10732801" cy="4247317"/>
          </a:xfrm>
          <a:prstGeom prst="rect">
            <a:avLst/>
          </a:prstGeom>
        </p:spPr>
        <p:txBody>
          <a:bodyPr wrap="square">
            <a:spAutoFit/>
          </a:bodyPr>
          <a:lstStyle/>
          <a:p>
            <a:r>
              <a:rPr lang="lv-LV" b="1" i="1" dirty="0" smtClean="0"/>
              <a:t>•   </a:t>
            </a:r>
            <a:r>
              <a:rPr lang="lv-LV" b="1" dirty="0" smtClean="0"/>
              <a:t>Radošums</a:t>
            </a:r>
            <a:r>
              <a:rPr lang="lv-LV" b="1" dirty="0"/>
              <a:t>, un tā nozīme mācību procesā </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smtClean="0"/>
              <a:t>   </a:t>
            </a:r>
          </a:p>
          <a:p>
            <a:endParaRPr lang="lv-LV" b="1" dirty="0"/>
          </a:p>
          <a:p>
            <a:endParaRPr lang="lv-LV" b="1" dirty="0" smtClean="0"/>
          </a:p>
          <a:p>
            <a:r>
              <a:rPr lang="lv-LV" b="1" dirty="0" smtClean="0"/>
              <a:t>            </a:t>
            </a:r>
          </a:p>
          <a:p>
            <a:endParaRPr lang="lv-LV" b="1" dirty="0"/>
          </a:p>
          <a:p>
            <a:r>
              <a:rPr lang="lv-LV" b="1" dirty="0" smtClean="0"/>
              <a:t>            </a:t>
            </a:r>
          </a:p>
        </p:txBody>
      </p:sp>
      <p:pic>
        <p:nvPicPr>
          <p:cNvPr id="3" name="-zliP40o8ng"/>
          <p:cNvPicPr>
            <a:picLocks noRot="1" noChangeAspect="1"/>
          </p:cNvPicPr>
          <p:nvPr>
            <a:videoFile r:link="rId1"/>
          </p:nvPr>
        </p:nvPicPr>
        <p:blipFill>
          <a:blip r:embed="rId5"/>
          <a:stretch>
            <a:fillRect/>
          </a:stretch>
        </p:blipFill>
        <p:spPr>
          <a:xfrm>
            <a:off x="4186880" y="1118552"/>
            <a:ext cx="3657600" cy="2057400"/>
          </a:xfrm>
          <a:prstGeom prst="rect">
            <a:avLst/>
          </a:prstGeom>
        </p:spPr>
      </p:pic>
      <p:pic>
        <p:nvPicPr>
          <p:cNvPr id="6" name="686tMlsuPy8"/>
          <p:cNvPicPr>
            <a:picLocks noRot="1" noChangeAspect="1"/>
          </p:cNvPicPr>
          <p:nvPr>
            <a:videoFile r:link="rId2"/>
          </p:nvPr>
        </p:nvPicPr>
        <p:blipFill>
          <a:blip r:embed="rId6"/>
          <a:stretch>
            <a:fillRect/>
          </a:stretch>
        </p:blipFill>
        <p:spPr>
          <a:xfrm>
            <a:off x="1692707" y="4194376"/>
            <a:ext cx="3657600" cy="2057400"/>
          </a:xfrm>
          <a:prstGeom prst="rect">
            <a:avLst/>
          </a:prstGeom>
        </p:spPr>
      </p:pic>
      <p:sp>
        <p:nvSpPr>
          <p:cNvPr id="7" name="Taisnstūris 6"/>
          <p:cNvSpPr/>
          <p:nvPr/>
        </p:nvSpPr>
        <p:spPr>
          <a:xfrm>
            <a:off x="649280" y="3392316"/>
            <a:ext cx="4897751" cy="369332"/>
          </a:xfrm>
          <a:prstGeom prst="rect">
            <a:avLst/>
          </a:prstGeom>
        </p:spPr>
        <p:txBody>
          <a:bodyPr wrap="none">
            <a:spAutoFit/>
          </a:bodyPr>
          <a:lstStyle/>
          <a:p>
            <a:r>
              <a:rPr lang="lv-LV" b="1" dirty="0"/>
              <a:t>•   Spēļu veidi, un to pielietojums mācību procesā</a:t>
            </a:r>
          </a:p>
        </p:txBody>
      </p:sp>
      <p:pic>
        <p:nvPicPr>
          <p:cNvPr id="8" name="qHyr1a7k-9I"/>
          <p:cNvPicPr>
            <a:picLocks noRot="1" noChangeAspect="1"/>
          </p:cNvPicPr>
          <p:nvPr>
            <a:videoFile r:link="rId3"/>
          </p:nvPr>
        </p:nvPicPr>
        <p:blipFill>
          <a:blip r:embed="rId7"/>
          <a:stretch>
            <a:fillRect/>
          </a:stretch>
        </p:blipFill>
        <p:spPr>
          <a:xfrm>
            <a:off x="6964102" y="4194376"/>
            <a:ext cx="3657600" cy="2057400"/>
          </a:xfrm>
          <a:prstGeom prst="rect">
            <a:avLst/>
          </a:prstGeom>
        </p:spPr>
      </p:pic>
    </p:spTree>
    <p:extLst>
      <p:ext uri="{BB962C8B-B14F-4D97-AF65-F5344CB8AC3E}">
        <p14:creationId xmlns:p14="http://schemas.microsoft.com/office/powerpoint/2010/main" val="324743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276045" y="163902"/>
            <a:ext cx="11628408" cy="6463308"/>
          </a:xfrm>
          <a:prstGeom prst="rect">
            <a:avLst/>
          </a:prstGeom>
        </p:spPr>
        <p:txBody>
          <a:bodyPr wrap="square">
            <a:spAutoFit/>
          </a:bodyPr>
          <a:lstStyle/>
          <a:p>
            <a:endParaRPr lang="lv-LV" b="1" dirty="0" smtClean="0"/>
          </a:p>
          <a:p>
            <a:r>
              <a:rPr lang="lv-LV" b="1" dirty="0" smtClean="0"/>
              <a:t>•   </a:t>
            </a:r>
            <a:r>
              <a:rPr lang="lv-LV" b="1" i="1" dirty="0" smtClean="0"/>
              <a:t>Labās prakses piemērs</a:t>
            </a:r>
            <a:endParaRPr lang="lv-LV" b="1" i="1" dirty="0"/>
          </a:p>
          <a:p>
            <a:r>
              <a:rPr lang="lv-LV" b="1" i="1" u="sng" dirty="0" smtClean="0">
                <a:solidFill>
                  <a:srgbClr val="000000"/>
                </a:solidFill>
                <a:latin typeface="Calibri" panose="020F0502020204030204" pitchFamily="34" charset="0"/>
              </a:rPr>
              <a:t>Grimstošās </a:t>
            </a:r>
            <a:r>
              <a:rPr lang="lv-LV" b="1" i="1" u="sng" dirty="0">
                <a:solidFill>
                  <a:srgbClr val="000000"/>
                </a:solidFill>
                <a:latin typeface="Calibri" panose="020F0502020204030204" pitchFamily="34" charset="0"/>
              </a:rPr>
              <a:t>smiltis</a:t>
            </a:r>
            <a:r>
              <a:rPr lang="lv-LV" i="1" dirty="0">
                <a:solidFill>
                  <a:srgbClr val="000000"/>
                </a:solidFill>
                <a:latin typeface="Calibri" panose="020F0502020204030204" pitchFamily="34" charset="0"/>
              </a:rPr>
              <a:t>: </a:t>
            </a:r>
            <a:r>
              <a:rPr lang="lv-LV" i="1" dirty="0" smtClean="0">
                <a:solidFill>
                  <a:srgbClr val="000000"/>
                </a:solidFill>
                <a:latin typeface="Calibri" panose="020F0502020204030204" pitchFamily="34" charset="0"/>
              </a:rPr>
              <a:t>Spēle kolektīva (grupas) saliedēšanai, savstarpējo attiecību izzināšanai, kuras laikā tiek dots izaicinājums.  Lai sasniegtu uzdevuma mērķi, grupai ir jāsadarbojas</a:t>
            </a:r>
            <a:r>
              <a:rPr lang="lv-LV" i="1" dirty="0">
                <a:solidFill>
                  <a:srgbClr val="000000"/>
                </a:solidFill>
                <a:latin typeface="Calibri" panose="020F0502020204030204" pitchFamily="34" charset="0"/>
              </a:rPr>
              <a:t>.</a:t>
            </a:r>
            <a:r>
              <a:rPr lang="lv-LV" i="1" dirty="0" smtClean="0">
                <a:solidFill>
                  <a:srgbClr val="000000"/>
                </a:solidFill>
                <a:latin typeface="Calibri" panose="020F0502020204030204" pitchFamily="34" charset="0"/>
              </a:rPr>
              <a:t>  </a:t>
            </a:r>
            <a:r>
              <a:rPr lang="lv-LV" i="1" dirty="0"/>
              <a:t/>
            </a:r>
            <a:br>
              <a:rPr lang="lv-LV" i="1" dirty="0"/>
            </a:br>
            <a:r>
              <a:rPr lang="lv-LV" i="1" dirty="0">
                <a:solidFill>
                  <a:srgbClr val="000000"/>
                </a:solidFill>
                <a:latin typeface="Calibri" panose="020F0502020204030204" pitchFamily="34" charset="0"/>
              </a:rPr>
              <a:t> </a:t>
            </a:r>
            <a:r>
              <a:rPr lang="lv-LV" i="1" u="sng" dirty="0" smtClean="0">
                <a:solidFill>
                  <a:srgbClr val="000000"/>
                </a:solidFill>
                <a:latin typeface="Calibri" panose="020F0502020204030204" pitchFamily="34" charset="0"/>
              </a:rPr>
              <a:t>Situācijas apraksts</a:t>
            </a:r>
            <a:r>
              <a:rPr lang="lv-LV" i="1" dirty="0">
                <a:solidFill>
                  <a:srgbClr val="000000"/>
                </a:solidFill>
                <a:latin typeface="Calibri" panose="020F0502020204030204" pitchFamily="34" charset="0"/>
              </a:rPr>
              <a:t>: </a:t>
            </a:r>
            <a:r>
              <a:rPr lang="lv-LV" i="1" dirty="0" smtClean="0">
                <a:solidFill>
                  <a:srgbClr val="000000"/>
                </a:solidFill>
                <a:latin typeface="Calibri" panose="020F0502020204030204" pitchFamily="34" charset="0"/>
              </a:rPr>
              <a:t>Pastaigas laikā Jūs mežā apmaldaties, kļūst tumšs un </a:t>
            </a:r>
            <a:r>
              <a:rPr lang="lv-LV" i="1" dirty="0">
                <a:solidFill>
                  <a:srgbClr val="000000"/>
                </a:solidFill>
                <a:latin typeface="Calibri" panose="020F0502020204030204" pitchFamily="34" charset="0"/>
              </a:rPr>
              <a:t>pirms nakts </a:t>
            </a:r>
            <a:r>
              <a:rPr lang="lv-LV" i="1" dirty="0" smtClean="0">
                <a:solidFill>
                  <a:srgbClr val="000000"/>
                </a:solidFill>
                <a:latin typeface="Calibri" panose="020F0502020204030204" pitchFamily="34" charset="0"/>
              </a:rPr>
              <a:t>iestāšanās </a:t>
            </a:r>
            <a:r>
              <a:rPr lang="lv-LV" i="1" dirty="0">
                <a:solidFill>
                  <a:srgbClr val="000000"/>
                </a:solidFill>
                <a:latin typeface="Calibri" panose="020F0502020204030204" pitchFamily="34" charset="0"/>
              </a:rPr>
              <a:t>ir nepieciešams atgriezties mājās. </a:t>
            </a:r>
            <a:r>
              <a:rPr lang="lv-LV" i="1" dirty="0" smtClean="0">
                <a:solidFill>
                  <a:srgbClr val="000000"/>
                </a:solidFill>
                <a:latin typeface="Calibri" panose="020F0502020204030204" pitchFamily="34" charset="0"/>
              </a:rPr>
              <a:t>Ātrākais ceļš </a:t>
            </a:r>
            <a:r>
              <a:rPr lang="lv-LV" i="1" dirty="0">
                <a:solidFill>
                  <a:srgbClr val="000000"/>
                </a:solidFill>
                <a:latin typeface="Calibri" panose="020F0502020204030204" pitchFamily="34" charset="0"/>
              </a:rPr>
              <a:t>ir caur grimstošajām smiltīm (</a:t>
            </a:r>
            <a:r>
              <a:rPr lang="lv-LV" i="1" dirty="0" smtClean="0">
                <a:solidFill>
                  <a:srgbClr val="000000"/>
                </a:solidFill>
                <a:latin typeface="Calibri" panose="020F0502020204030204" pitchFamily="34" charset="0"/>
              </a:rPr>
              <a:t>režģis uz </a:t>
            </a:r>
            <a:r>
              <a:rPr lang="lv-LV" i="1" dirty="0">
                <a:solidFill>
                  <a:srgbClr val="000000"/>
                </a:solidFill>
                <a:latin typeface="Calibri" panose="020F0502020204030204" pitchFamily="34" charset="0"/>
              </a:rPr>
              <a:t>grīdas - skatīt zemāk). </a:t>
            </a:r>
            <a:endParaRPr lang="lv-LV" i="1" dirty="0" smtClean="0">
              <a:solidFill>
                <a:srgbClr val="000000"/>
              </a:solidFill>
              <a:latin typeface="Calibri" panose="020F0502020204030204" pitchFamily="34" charset="0"/>
            </a:endParaRPr>
          </a:p>
          <a:p>
            <a:endParaRPr lang="lv-LV" i="1" dirty="0">
              <a:solidFill>
                <a:srgbClr val="000000"/>
              </a:solidFill>
              <a:latin typeface="Calibri" panose="020F0502020204030204" pitchFamily="34" charset="0"/>
            </a:endParaRPr>
          </a:p>
          <a:p>
            <a:endParaRPr lang="lv-LV" i="1" dirty="0">
              <a:solidFill>
                <a:srgbClr val="000000"/>
              </a:solidFill>
              <a:latin typeface="Calibri" panose="020F0502020204030204" pitchFamily="34" charset="0"/>
            </a:endParaRPr>
          </a:p>
          <a:p>
            <a:endParaRPr lang="lv-LV" i="1" dirty="0" smtClean="0">
              <a:solidFill>
                <a:srgbClr val="000000"/>
              </a:solidFill>
              <a:latin typeface="Calibri" panose="020F0502020204030204" pitchFamily="34" charset="0"/>
            </a:endParaRPr>
          </a:p>
          <a:p>
            <a:endParaRPr lang="lv-LV" i="1" dirty="0">
              <a:solidFill>
                <a:srgbClr val="000000"/>
              </a:solidFill>
              <a:latin typeface="Calibri" panose="020F0502020204030204" pitchFamily="34" charset="0"/>
            </a:endParaRPr>
          </a:p>
          <a:p>
            <a:r>
              <a:rPr lang="lv-LV" i="1" dirty="0" smtClean="0">
                <a:solidFill>
                  <a:srgbClr val="000000"/>
                </a:solidFill>
                <a:latin typeface="Calibri" panose="020F0502020204030204" pitchFamily="34" charset="0"/>
              </a:rPr>
              <a:t>	Grimstošu </a:t>
            </a:r>
            <a:r>
              <a:rPr lang="lv-LV" i="1" dirty="0">
                <a:solidFill>
                  <a:srgbClr val="000000"/>
                </a:solidFill>
                <a:latin typeface="Calibri" panose="020F0502020204030204" pitchFamily="34" charset="0"/>
              </a:rPr>
              <a:t>smilšu režģa piemērs </a:t>
            </a:r>
            <a:endParaRPr lang="lv-LV" i="1" dirty="0" smtClean="0">
              <a:solidFill>
                <a:srgbClr val="000000"/>
              </a:solidFill>
              <a:latin typeface="Calibri" panose="020F0502020204030204" pitchFamily="34" charset="0"/>
            </a:endParaRPr>
          </a:p>
          <a:p>
            <a:pPr lvl="2"/>
            <a:r>
              <a:rPr lang="lv-LV" i="1" dirty="0" smtClean="0">
                <a:solidFill>
                  <a:srgbClr val="000000"/>
                </a:solidFill>
                <a:latin typeface="Calibri" panose="020F0502020204030204" pitchFamily="34" charset="0"/>
              </a:rPr>
              <a:t>(</a:t>
            </a:r>
            <a:r>
              <a:rPr lang="lv-LV" i="1" dirty="0">
                <a:solidFill>
                  <a:srgbClr val="000000"/>
                </a:solidFill>
                <a:latin typeface="Calibri" panose="020F0502020204030204" pitchFamily="34" charset="0"/>
              </a:rPr>
              <a:t>jūs varat to pielāgot pēc lieluma un grūtībām), </a:t>
            </a:r>
            <a:endParaRPr lang="lv-LV" i="1" dirty="0" smtClean="0">
              <a:solidFill>
                <a:srgbClr val="000000"/>
              </a:solidFill>
              <a:latin typeface="Calibri" panose="020F0502020204030204" pitchFamily="34" charset="0"/>
            </a:endParaRPr>
          </a:p>
          <a:p>
            <a:pPr lvl="2"/>
            <a:r>
              <a:rPr lang="lv-LV" i="1" dirty="0" smtClean="0">
                <a:solidFill>
                  <a:srgbClr val="000000"/>
                </a:solidFill>
                <a:latin typeface="Calibri" panose="020F0502020204030204" pitchFamily="34" charset="0"/>
              </a:rPr>
              <a:t>bet </a:t>
            </a:r>
            <a:r>
              <a:rPr lang="lv-LV" i="1" dirty="0">
                <a:solidFill>
                  <a:srgbClr val="000000"/>
                </a:solidFill>
                <a:latin typeface="Calibri" panose="020F0502020204030204" pitchFamily="34" charset="0"/>
              </a:rPr>
              <a:t>8 X 8 ir labs izmērs.</a:t>
            </a:r>
            <a:endParaRPr lang="lv-LV" i="1" dirty="0"/>
          </a:p>
          <a:p>
            <a:endParaRPr lang="lv-LV" i="1" dirty="0">
              <a:solidFill>
                <a:srgbClr val="000000"/>
              </a:solidFill>
              <a:latin typeface="Calibri" panose="020F0502020204030204" pitchFamily="34" charset="0"/>
            </a:endParaRPr>
          </a:p>
          <a:p>
            <a:endParaRPr lang="lv-LV" i="1" dirty="0" smtClean="0">
              <a:solidFill>
                <a:srgbClr val="000000"/>
              </a:solidFill>
              <a:latin typeface="Calibri" panose="020F0502020204030204" pitchFamily="34" charset="0"/>
            </a:endParaRPr>
          </a:p>
          <a:p>
            <a:endParaRPr lang="lv-LV" i="1" dirty="0">
              <a:solidFill>
                <a:srgbClr val="000000"/>
              </a:solidFill>
              <a:latin typeface="Calibri" panose="020F0502020204030204" pitchFamily="34" charset="0"/>
            </a:endParaRPr>
          </a:p>
          <a:p>
            <a:endParaRPr lang="lv-LV" i="1" dirty="0" smtClean="0">
              <a:solidFill>
                <a:srgbClr val="000000"/>
              </a:solidFill>
              <a:latin typeface="Calibri" panose="020F0502020204030204" pitchFamily="34" charset="0"/>
            </a:endParaRPr>
          </a:p>
          <a:p>
            <a:endParaRPr lang="lv-LV" i="1" dirty="0" smtClean="0">
              <a:solidFill>
                <a:srgbClr val="000000"/>
              </a:solidFill>
              <a:latin typeface="Calibri" panose="020F0502020204030204" pitchFamily="34" charset="0"/>
            </a:endParaRPr>
          </a:p>
          <a:p>
            <a:r>
              <a:rPr lang="lv-LV" i="1" dirty="0" smtClean="0">
                <a:solidFill>
                  <a:srgbClr val="000000"/>
                </a:solidFill>
                <a:latin typeface="Calibri" panose="020F0502020204030204" pitchFamily="34" charset="0"/>
              </a:rPr>
              <a:t>Visai </a:t>
            </a:r>
            <a:r>
              <a:rPr lang="lv-LV" i="1" dirty="0">
                <a:solidFill>
                  <a:srgbClr val="000000"/>
                </a:solidFill>
                <a:latin typeface="Calibri" panose="020F0502020204030204" pitchFamily="34" charset="0"/>
              </a:rPr>
              <a:t>grupai ir jāšķērso grimstošās smiltis </a:t>
            </a:r>
            <a:r>
              <a:rPr lang="lv-LV" i="1" dirty="0" smtClean="0">
                <a:solidFill>
                  <a:srgbClr val="000000"/>
                </a:solidFill>
                <a:latin typeface="Calibri" panose="020F0502020204030204" pitchFamily="34" charset="0"/>
              </a:rPr>
              <a:t>(tiek pieļauta kļūdīšanās iespēja par kuru spēles vadītājs dod ziņu ar skaņas signālu, </a:t>
            </a:r>
            <a:r>
              <a:rPr lang="lv-LV" i="1" dirty="0">
                <a:solidFill>
                  <a:srgbClr val="000000"/>
                </a:solidFill>
                <a:latin typeface="Calibri" panose="020F0502020204030204" pitchFamily="34" charset="0"/>
              </a:rPr>
              <a:t>kad kāds nogrims). Caur smiltīm ir tikai viens </a:t>
            </a:r>
            <a:r>
              <a:rPr lang="lv-LV" i="1" dirty="0" smtClean="0">
                <a:solidFill>
                  <a:srgbClr val="000000"/>
                </a:solidFill>
                <a:latin typeface="Calibri" panose="020F0502020204030204" pitchFamily="34" charset="0"/>
              </a:rPr>
              <a:t>pareizais ceļš.</a:t>
            </a:r>
            <a:r>
              <a:rPr lang="lv-LV" i="1" dirty="0">
                <a:solidFill>
                  <a:srgbClr val="000000"/>
                </a:solidFill>
                <a:latin typeface="Calibri" panose="020F0502020204030204" pitchFamily="34" charset="0"/>
              </a:rPr>
              <a:t> </a:t>
            </a:r>
            <a:r>
              <a:rPr lang="lv-LV" i="1" dirty="0" smtClean="0"/>
              <a:t>Tā </a:t>
            </a:r>
            <a:r>
              <a:rPr lang="lv-LV" i="1" dirty="0"/>
              <a:t>kā grimstošās smiltis ir ļoti trauslas, </a:t>
            </a:r>
            <a:r>
              <a:rPr lang="lv-LV" i="1" dirty="0" smtClean="0"/>
              <a:t>tad uz tām vienlaikus </a:t>
            </a:r>
            <a:r>
              <a:rPr lang="lv-LV" i="1" dirty="0"/>
              <a:t>var atrasties tikai viens </a:t>
            </a:r>
            <a:r>
              <a:rPr lang="lv-LV" i="1" dirty="0" smtClean="0"/>
              <a:t>cilvēks. </a:t>
            </a:r>
            <a:r>
              <a:rPr lang="lv-LV" i="1" dirty="0"/>
              <a:t>Ja kāds </a:t>
            </a:r>
            <a:r>
              <a:rPr lang="lv-LV" i="1" dirty="0" smtClean="0"/>
              <a:t>nogrimst, tad ceļš jāsāk </a:t>
            </a:r>
            <a:r>
              <a:rPr lang="lv-LV" i="1" dirty="0"/>
              <a:t>no </a:t>
            </a:r>
            <a:r>
              <a:rPr lang="lv-LV" i="1" dirty="0" smtClean="0"/>
              <a:t>jauna</a:t>
            </a:r>
            <a:r>
              <a:rPr lang="lv-LV" i="1" dirty="0"/>
              <a:t>. Uz grimstošajām smiltīm nedrīkst atstāt pēdas (zīmes vai objektus, kas norāda pareizo ceļu), kā arī </a:t>
            </a:r>
            <a:r>
              <a:rPr lang="lv-LV" i="1" dirty="0" smtClean="0"/>
              <a:t>nedrīkst pierakstīt </a:t>
            </a:r>
            <a:r>
              <a:rPr lang="lv-LV" i="1" dirty="0"/>
              <a:t>šo ceļu. Un </a:t>
            </a:r>
            <a:r>
              <a:rPr lang="lv-LV" i="1" dirty="0" smtClean="0"/>
              <a:t>visbeidzot</a:t>
            </a:r>
            <a:r>
              <a:rPr lang="lv-LV" i="1" dirty="0"/>
              <a:t> </a:t>
            </a:r>
            <a:r>
              <a:rPr lang="lv-LV" i="1" dirty="0" smtClean="0"/>
              <a:t>- </a:t>
            </a:r>
            <a:r>
              <a:rPr lang="lv-LV" i="1" dirty="0"/>
              <a:t>grimstošajās smiltīs ir spoki, </a:t>
            </a:r>
            <a:r>
              <a:rPr lang="lv-LV" i="1" dirty="0" smtClean="0"/>
              <a:t>un no </a:t>
            </a:r>
            <a:r>
              <a:rPr lang="lv-LV" i="1" dirty="0"/>
              <a:t>brīža, kad pirmais </a:t>
            </a:r>
            <a:r>
              <a:rPr lang="lv-LV" i="1" dirty="0" smtClean="0"/>
              <a:t>dalībnieks uzsāk ceļu, </a:t>
            </a:r>
            <a:r>
              <a:rPr lang="lv-LV" i="1" dirty="0"/>
              <a:t>vairs nav </a:t>
            </a:r>
            <a:r>
              <a:rPr lang="lv-LV" i="1" dirty="0" smtClean="0"/>
              <a:t>atļauta neviena skaņa, </a:t>
            </a:r>
            <a:r>
              <a:rPr lang="lv-LV" i="1" dirty="0"/>
              <a:t>lai nemodinātu ļaunos spokus</a:t>
            </a:r>
            <a:r>
              <a:rPr lang="lv-LV" i="1" dirty="0" smtClean="0"/>
              <a:t>…</a:t>
            </a:r>
            <a:endParaRPr lang="lv-LV" i="1" dirty="0"/>
          </a:p>
        </p:txBody>
      </p:sp>
      <p:graphicFrame>
        <p:nvGraphicFramePr>
          <p:cNvPr id="2" name="Tabula 1"/>
          <p:cNvGraphicFramePr>
            <a:graphicFrameLocks noGrp="1"/>
          </p:cNvGraphicFramePr>
          <p:nvPr>
            <p:extLst>
              <p:ext uri="{D42A27DB-BD31-4B8C-83A1-F6EECF244321}">
                <p14:modId xmlns:p14="http://schemas.microsoft.com/office/powerpoint/2010/main" val="1296271005"/>
              </p:ext>
            </p:extLst>
          </p:nvPr>
        </p:nvGraphicFramePr>
        <p:xfrm>
          <a:off x="6194752" y="1898850"/>
          <a:ext cx="3565000" cy="3134424"/>
        </p:xfrm>
        <a:graphic>
          <a:graphicData uri="http://schemas.openxmlformats.org/drawingml/2006/table">
            <a:tbl>
              <a:tblPr firstRow="1" bandRow="1">
                <a:tableStyleId>{5940675A-B579-460E-94D1-54222C63F5DA}</a:tableStyleId>
              </a:tblPr>
              <a:tblGrid>
                <a:gridCol w="445625">
                  <a:extLst>
                    <a:ext uri="{9D8B030D-6E8A-4147-A177-3AD203B41FA5}">
                      <a16:colId xmlns:a16="http://schemas.microsoft.com/office/drawing/2014/main" val="1912214324"/>
                    </a:ext>
                  </a:extLst>
                </a:gridCol>
                <a:gridCol w="445625">
                  <a:extLst>
                    <a:ext uri="{9D8B030D-6E8A-4147-A177-3AD203B41FA5}">
                      <a16:colId xmlns:a16="http://schemas.microsoft.com/office/drawing/2014/main" val="496174233"/>
                    </a:ext>
                  </a:extLst>
                </a:gridCol>
                <a:gridCol w="445625">
                  <a:extLst>
                    <a:ext uri="{9D8B030D-6E8A-4147-A177-3AD203B41FA5}">
                      <a16:colId xmlns:a16="http://schemas.microsoft.com/office/drawing/2014/main" val="2380556918"/>
                    </a:ext>
                  </a:extLst>
                </a:gridCol>
                <a:gridCol w="445625">
                  <a:extLst>
                    <a:ext uri="{9D8B030D-6E8A-4147-A177-3AD203B41FA5}">
                      <a16:colId xmlns:a16="http://schemas.microsoft.com/office/drawing/2014/main" val="893538914"/>
                    </a:ext>
                  </a:extLst>
                </a:gridCol>
                <a:gridCol w="445625">
                  <a:extLst>
                    <a:ext uri="{9D8B030D-6E8A-4147-A177-3AD203B41FA5}">
                      <a16:colId xmlns:a16="http://schemas.microsoft.com/office/drawing/2014/main" val="1653942864"/>
                    </a:ext>
                  </a:extLst>
                </a:gridCol>
                <a:gridCol w="445625">
                  <a:extLst>
                    <a:ext uri="{9D8B030D-6E8A-4147-A177-3AD203B41FA5}">
                      <a16:colId xmlns:a16="http://schemas.microsoft.com/office/drawing/2014/main" val="3189555797"/>
                    </a:ext>
                  </a:extLst>
                </a:gridCol>
                <a:gridCol w="445625">
                  <a:extLst>
                    <a:ext uri="{9D8B030D-6E8A-4147-A177-3AD203B41FA5}">
                      <a16:colId xmlns:a16="http://schemas.microsoft.com/office/drawing/2014/main" val="3707453817"/>
                    </a:ext>
                  </a:extLst>
                </a:gridCol>
                <a:gridCol w="445625">
                  <a:extLst>
                    <a:ext uri="{9D8B030D-6E8A-4147-A177-3AD203B41FA5}">
                      <a16:colId xmlns:a16="http://schemas.microsoft.com/office/drawing/2014/main" val="118794771"/>
                    </a:ext>
                  </a:extLst>
                </a:gridCol>
              </a:tblGrid>
              <a:tr h="391803">
                <a:tc>
                  <a:txBody>
                    <a:bodyPr/>
                    <a:lstStyle/>
                    <a:p>
                      <a:endParaRPr lang="lv-LV" dirty="0"/>
                    </a:p>
                  </a:txBody>
                  <a:tcPr/>
                </a:tc>
                <a:tc>
                  <a:txBody>
                    <a:bodyPr/>
                    <a:lstStyle/>
                    <a:p>
                      <a:r>
                        <a:rPr lang="lv-LV" dirty="0" smtClean="0"/>
                        <a:t>1</a:t>
                      </a:r>
                      <a:endParaRPr lang="lv-LV" dirty="0"/>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val="2473884784"/>
                  </a:ext>
                </a:extLst>
              </a:tr>
              <a:tr h="391803">
                <a:tc>
                  <a:txBody>
                    <a:bodyPr/>
                    <a:lstStyle/>
                    <a:p>
                      <a:endParaRPr lang="lv-LV"/>
                    </a:p>
                  </a:txBody>
                  <a:tcPr/>
                </a:tc>
                <a:tc>
                  <a:txBody>
                    <a:bodyPr/>
                    <a:lstStyle/>
                    <a:p>
                      <a:r>
                        <a:rPr lang="lv-LV" dirty="0" smtClean="0"/>
                        <a:t>2</a:t>
                      </a:r>
                      <a:endParaRPr lang="lv-LV" dirty="0"/>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val="720504576"/>
                  </a:ext>
                </a:extLst>
              </a:tr>
              <a:tr h="391803">
                <a:tc>
                  <a:txBody>
                    <a:bodyPr/>
                    <a:lstStyle/>
                    <a:p>
                      <a:endParaRPr lang="lv-LV"/>
                    </a:p>
                  </a:txBody>
                  <a:tcPr/>
                </a:tc>
                <a:tc>
                  <a:txBody>
                    <a:bodyPr/>
                    <a:lstStyle/>
                    <a:p>
                      <a:endParaRPr lang="lv-LV" dirty="0"/>
                    </a:p>
                  </a:txBody>
                  <a:tcPr/>
                </a:tc>
                <a:tc>
                  <a:txBody>
                    <a:bodyPr/>
                    <a:lstStyle/>
                    <a:p>
                      <a:r>
                        <a:rPr lang="lv-LV" dirty="0" smtClean="0"/>
                        <a:t>3</a:t>
                      </a:r>
                      <a:endParaRPr lang="lv-LV" dirty="0"/>
                    </a:p>
                  </a:txBody>
                  <a:tcPr/>
                </a:tc>
                <a:tc>
                  <a:txBody>
                    <a:bodyPr/>
                    <a:lstStyle/>
                    <a:p>
                      <a:r>
                        <a:rPr lang="lv-LV" dirty="0" smtClean="0"/>
                        <a:t>4</a:t>
                      </a:r>
                      <a:endParaRPr lang="lv-LV" dirty="0"/>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val="1092680694"/>
                  </a:ext>
                </a:extLst>
              </a:tr>
              <a:tr h="391803">
                <a:tc>
                  <a:txBody>
                    <a:bodyPr/>
                    <a:lstStyle/>
                    <a:p>
                      <a:endParaRPr lang="lv-LV"/>
                    </a:p>
                  </a:txBody>
                  <a:tcPr/>
                </a:tc>
                <a:tc>
                  <a:txBody>
                    <a:bodyPr/>
                    <a:lstStyle/>
                    <a:p>
                      <a:endParaRPr lang="lv-LV" dirty="0"/>
                    </a:p>
                  </a:txBody>
                  <a:tcPr/>
                </a:tc>
                <a:tc>
                  <a:txBody>
                    <a:bodyPr/>
                    <a:lstStyle/>
                    <a:p>
                      <a:endParaRPr lang="lv-LV"/>
                    </a:p>
                  </a:txBody>
                  <a:tcPr/>
                </a:tc>
                <a:tc>
                  <a:txBody>
                    <a:bodyPr/>
                    <a:lstStyle/>
                    <a:p>
                      <a:endParaRPr lang="lv-LV"/>
                    </a:p>
                  </a:txBody>
                  <a:tcPr/>
                </a:tc>
                <a:tc>
                  <a:txBody>
                    <a:bodyPr/>
                    <a:lstStyle/>
                    <a:p>
                      <a:r>
                        <a:rPr lang="lv-LV" dirty="0" smtClean="0"/>
                        <a:t>5</a:t>
                      </a:r>
                      <a:endParaRPr lang="lv-LV" dirty="0"/>
                    </a:p>
                  </a:txBody>
                  <a:tcPr/>
                </a:tc>
                <a:tc>
                  <a:txBody>
                    <a:bodyPr/>
                    <a:lstStyle/>
                    <a:p>
                      <a:endParaRPr lang="lv-LV"/>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val="3291173622"/>
                  </a:ext>
                </a:extLst>
              </a:tr>
              <a:tr h="391803">
                <a:tc>
                  <a:txBody>
                    <a:bodyPr/>
                    <a:lstStyle/>
                    <a:p>
                      <a:endParaRPr lang="lv-LV"/>
                    </a:p>
                  </a:txBody>
                  <a:tcPr/>
                </a:tc>
                <a:tc>
                  <a:txBody>
                    <a:bodyPr/>
                    <a:lstStyle/>
                    <a:p>
                      <a:endParaRPr lang="lv-LV" dirty="0"/>
                    </a:p>
                  </a:txBody>
                  <a:tcPr/>
                </a:tc>
                <a:tc>
                  <a:txBody>
                    <a:bodyPr/>
                    <a:lstStyle/>
                    <a:p>
                      <a:endParaRPr lang="lv-LV"/>
                    </a:p>
                  </a:txBody>
                  <a:tcPr/>
                </a:tc>
                <a:tc>
                  <a:txBody>
                    <a:bodyPr/>
                    <a:lstStyle/>
                    <a:p>
                      <a:r>
                        <a:rPr lang="lv-LV" dirty="0" smtClean="0"/>
                        <a:t>6</a:t>
                      </a:r>
                      <a:endParaRPr lang="lv-LV" dirty="0"/>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val="728914992"/>
                  </a:ext>
                </a:extLst>
              </a:tr>
              <a:tr h="391803">
                <a:tc>
                  <a:txBody>
                    <a:bodyPr/>
                    <a:lstStyle/>
                    <a:p>
                      <a:endParaRPr lang="lv-LV"/>
                    </a:p>
                  </a:txBody>
                  <a:tcPr/>
                </a:tc>
                <a:tc>
                  <a:txBody>
                    <a:bodyPr/>
                    <a:lstStyle/>
                    <a:p>
                      <a:endParaRPr lang="lv-LV"/>
                    </a:p>
                  </a:txBody>
                  <a:tcPr/>
                </a:tc>
                <a:tc>
                  <a:txBody>
                    <a:bodyPr/>
                    <a:lstStyle/>
                    <a:p>
                      <a:endParaRPr lang="lv-LV"/>
                    </a:p>
                  </a:txBody>
                  <a:tcPr/>
                </a:tc>
                <a:tc>
                  <a:txBody>
                    <a:bodyPr/>
                    <a:lstStyle/>
                    <a:p>
                      <a:r>
                        <a:rPr lang="lv-LV" dirty="0" smtClean="0"/>
                        <a:t>7</a:t>
                      </a:r>
                      <a:endParaRPr lang="lv-LV" dirty="0"/>
                    </a:p>
                  </a:txBody>
                  <a:tcPr/>
                </a:tc>
                <a:tc>
                  <a:txBody>
                    <a:bodyPr/>
                    <a:lstStyle/>
                    <a:p>
                      <a:endParaRPr lang="lv-LV"/>
                    </a:p>
                  </a:txBody>
                  <a:tcPr/>
                </a:tc>
                <a:tc>
                  <a:txBody>
                    <a:bodyPr/>
                    <a:lstStyle/>
                    <a:p>
                      <a:r>
                        <a:rPr lang="lv-LV" dirty="0" smtClean="0"/>
                        <a:t>9</a:t>
                      </a:r>
                      <a:endParaRPr lang="lv-LV" dirty="0"/>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val="1417421656"/>
                  </a:ext>
                </a:extLst>
              </a:tr>
              <a:tr h="391803">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r>
                        <a:rPr lang="lv-LV" dirty="0" smtClean="0"/>
                        <a:t>8</a:t>
                      </a:r>
                      <a:endParaRPr lang="lv-LV" dirty="0"/>
                    </a:p>
                  </a:txBody>
                  <a:tcPr/>
                </a:tc>
                <a:tc>
                  <a:txBody>
                    <a:bodyPr/>
                    <a:lstStyle/>
                    <a:p>
                      <a:endParaRPr lang="lv-LV"/>
                    </a:p>
                  </a:txBody>
                  <a:tcPr/>
                </a:tc>
                <a:tc>
                  <a:txBody>
                    <a:bodyPr/>
                    <a:lstStyle/>
                    <a:p>
                      <a:r>
                        <a:rPr lang="lv-LV" dirty="0" smtClean="0"/>
                        <a:t>10</a:t>
                      </a:r>
                      <a:endParaRPr lang="lv-LV" dirty="0"/>
                    </a:p>
                  </a:txBody>
                  <a:tcPr/>
                </a:tc>
                <a:tc>
                  <a:txBody>
                    <a:bodyPr/>
                    <a:lstStyle/>
                    <a:p>
                      <a:endParaRPr lang="lv-LV"/>
                    </a:p>
                  </a:txBody>
                  <a:tcPr/>
                </a:tc>
                <a:extLst>
                  <a:ext uri="{0D108BD9-81ED-4DB2-BD59-A6C34878D82A}">
                    <a16:rowId xmlns:a16="http://schemas.microsoft.com/office/drawing/2014/main" val="2199835381"/>
                  </a:ext>
                </a:extLst>
              </a:tr>
              <a:tr h="391803">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r>
                        <a:rPr lang="lv-LV" dirty="0" smtClean="0"/>
                        <a:t>11</a:t>
                      </a:r>
                      <a:endParaRPr lang="lv-LV" dirty="0"/>
                    </a:p>
                  </a:txBody>
                  <a:tcPr/>
                </a:tc>
                <a:tc>
                  <a:txBody>
                    <a:bodyPr/>
                    <a:lstStyle/>
                    <a:p>
                      <a:endParaRPr lang="lv-LV" dirty="0"/>
                    </a:p>
                  </a:txBody>
                  <a:tcPr/>
                </a:tc>
                <a:extLst>
                  <a:ext uri="{0D108BD9-81ED-4DB2-BD59-A6C34878D82A}">
                    <a16:rowId xmlns:a16="http://schemas.microsoft.com/office/drawing/2014/main" val="1219830423"/>
                  </a:ext>
                </a:extLst>
              </a:tr>
            </a:tbl>
          </a:graphicData>
        </a:graphic>
      </p:graphicFrame>
    </p:spTree>
    <p:extLst>
      <p:ext uri="{BB962C8B-B14F-4D97-AF65-F5344CB8AC3E}">
        <p14:creationId xmlns:p14="http://schemas.microsoft.com/office/powerpoint/2010/main" val="67080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0" y="5434043"/>
            <a:ext cx="11507638" cy="646331"/>
          </a:xfrm>
          <a:prstGeom prst="rect">
            <a:avLst/>
          </a:prstGeom>
        </p:spPr>
        <p:txBody>
          <a:bodyPr wrap="square">
            <a:spAutoFit/>
          </a:bodyPr>
          <a:lstStyle/>
          <a:p>
            <a:r>
              <a:rPr lang="lv-LV" dirty="0">
                <a:solidFill>
                  <a:srgbClr val="000000"/>
                </a:solidFill>
                <a:latin typeface="Calibri" panose="020F0502020204030204" pitchFamily="34" charset="0"/>
              </a:rPr>
              <a:t></a:t>
            </a:r>
            <a:r>
              <a:rPr lang="lv-LV" dirty="0" smtClean="0">
                <a:solidFill>
                  <a:srgbClr val="000000"/>
                </a:solidFill>
                <a:latin typeface="Calibri" panose="020F0502020204030204" pitchFamily="34" charset="0"/>
              </a:rPr>
              <a:t>:</a:t>
            </a:r>
            <a:r>
              <a:rPr lang="lv-LV" dirty="0"/>
              <a:t/>
            </a:r>
            <a:br>
              <a:rPr lang="lv-LV" dirty="0"/>
            </a:br>
            <a:endParaRPr lang="lv-LV" dirty="0"/>
          </a:p>
        </p:txBody>
      </p:sp>
      <p:sp>
        <p:nvSpPr>
          <p:cNvPr id="4" name="Rectangle 1"/>
          <p:cNvSpPr>
            <a:spLocks noChangeArrowheads="1"/>
          </p:cNvSpPr>
          <p:nvPr/>
        </p:nvSpPr>
        <p:spPr bwMode="auto">
          <a:xfrm>
            <a:off x="3027973" y="2071721"/>
            <a:ext cx="306377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smtClean="0">
                <a:ln>
                  <a:noFill/>
                </a:ln>
                <a:solidFill>
                  <a:schemeClr val="tx1"/>
                </a:solidFill>
                <a:effectLst/>
                <a:latin typeface="Arial" panose="020B0604020202020204" pitchFamily="34" charset="0"/>
              </a:rPr>
              <a:t/>
            </a:r>
            <a:br>
              <a:rPr kumimoji="0" lang="lv-LV" altLang="lv-LV" sz="1800" b="0" i="0" u="none" strike="noStrike" cap="none" normalizeH="0" baseline="0" smtClean="0">
                <a:ln>
                  <a:noFill/>
                </a:ln>
                <a:solidFill>
                  <a:schemeClr val="tx1"/>
                </a:solidFill>
                <a:effectLst/>
                <a:latin typeface="Arial" panose="020B0604020202020204" pitchFamily="34" charset="0"/>
              </a:rPr>
            </a:br>
            <a:endParaRPr kumimoji="0" lang="lv-LV" altLang="lv-LV"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smtClean="0">
              <a:ln>
                <a:noFill/>
              </a:ln>
              <a:solidFill>
                <a:schemeClr val="tx1"/>
              </a:solidFill>
              <a:effectLst/>
              <a:latin typeface="Arial" panose="020B0604020202020204" pitchFamily="34" charset="0"/>
            </a:endParaRPr>
          </a:p>
        </p:txBody>
      </p:sp>
      <p:sp>
        <p:nvSpPr>
          <p:cNvPr id="6" name="Taisnstūris 5"/>
          <p:cNvSpPr/>
          <p:nvPr/>
        </p:nvSpPr>
        <p:spPr>
          <a:xfrm>
            <a:off x="451412" y="443566"/>
            <a:ext cx="10926501" cy="4801314"/>
          </a:xfrm>
          <a:prstGeom prst="rect">
            <a:avLst/>
          </a:prstGeom>
        </p:spPr>
        <p:txBody>
          <a:bodyPr wrap="square">
            <a:spAutoFit/>
          </a:bodyPr>
          <a:lstStyle/>
          <a:p>
            <a:endParaRPr lang="lv-LV" i="1" u="sng" dirty="0" smtClean="0"/>
          </a:p>
          <a:p>
            <a:r>
              <a:rPr lang="lv-LV" i="1" u="sng" dirty="0" smtClean="0"/>
              <a:t>Mērķis</a:t>
            </a:r>
            <a:r>
              <a:rPr lang="lv-LV" i="1" u="sng" dirty="0"/>
              <a:t>:</a:t>
            </a:r>
            <a:r>
              <a:rPr lang="lv-LV" i="1" dirty="0"/>
              <a:t> Visai grupai dzīvai jānokļūst laukuma otrā pusē. </a:t>
            </a:r>
            <a:br>
              <a:rPr lang="lv-LV" i="1" dirty="0"/>
            </a:br>
            <a:r>
              <a:rPr lang="lv-LV" i="1" u="sng" dirty="0"/>
              <a:t>Norise: </a:t>
            </a:r>
            <a:r>
              <a:rPr lang="lv-LV" i="1" dirty="0"/>
              <a:t>Pēc situācijas apraksta sniegšanas grupai ir 5–10 minūtes, lai pārrunātu stratēģiju, kā veikt uzdevumu. Šajā laikā ir svarīgi novērot lēmumu pieņemšanas un problēmu risināšanas procesu grupā. Kad grupa ir gatava, viņi sāk spēli un spēles vadītājs seko noteikumu ievērošanai (nepieciešamības gadījumā tos atkārto), un norāda uz kļūdām, līdz mērķis ir sasniegts – visa grupa ir šķērsojusi laukumu.</a:t>
            </a:r>
          </a:p>
          <a:p>
            <a:r>
              <a:rPr lang="lv-LV" i="1" u="sng" dirty="0"/>
              <a:t>Spēles analīze: </a:t>
            </a:r>
            <a:r>
              <a:rPr lang="lv-LV" i="1" dirty="0"/>
              <a:t>Svarīgi uzdevuma noslēgumā ļaut katram dalībniekam paust savas emocijas (piem., katrs var pateikt vienu vārdu vai izteikt vienu skaņu par vingrinājumu). </a:t>
            </a:r>
          </a:p>
          <a:p>
            <a:r>
              <a:rPr lang="lv-LV" i="1" dirty="0"/>
              <a:t>Tad seko jautājumu daļa, kas vērsta uz grupas sadarbību: «Kas darbojās un kas ne?», «Kā tika pieņemti lēmumi?», «Kā sadalījāt lomas grupā?». Svarīgi nav spriest par cilvēkiem, bet gan runāt par konkrētu izturēšanos. Un, iespējams, vissvarīgākais jautājums ir: «Ko mēs varam mācīties no šī uzdevuma un vai tas ir noderīgs reālajai dzīvei?».</a:t>
            </a:r>
          </a:p>
          <a:p>
            <a:r>
              <a:rPr lang="lv-LV" i="1" dirty="0"/>
              <a:t>Šāds </a:t>
            </a:r>
            <a:r>
              <a:rPr lang="lv-LV" i="1" dirty="0" err="1"/>
              <a:t>izvērtējums</a:t>
            </a:r>
            <a:r>
              <a:rPr lang="lv-LV" i="1" dirty="0"/>
              <a:t> varētu radīt nepieciešamību izveidot uzvedības kodeksu, kuru var pierakstīt un vēlāk lietot klasē</a:t>
            </a:r>
            <a:r>
              <a:rPr lang="lv-LV" i="1" dirty="0" smtClean="0"/>
              <a:t>.</a:t>
            </a:r>
          </a:p>
          <a:p>
            <a:r>
              <a:rPr lang="lv-LV" i="1" u="sng" dirty="0" smtClean="0">
                <a:solidFill>
                  <a:srgbClr val="000000"/>
                </a:solidFill>
                <a:latin typeface="Calibri" panose="020F0502020204030204" pitchFamily="34" charset="0"/>
              </a:rPr>
              <a:t>Iespējamās </a:t>
            </a:r>
            <a:r>
              <a:rPr lang="lv-LV" i="1" u="sng" dirty="0" smtClean="0">
                <a:solidFill>
                  <a:srgbClr val="000000"/>
                </a:solidFill>
                <a:latin typeface="Calibri" panose="020F0502020204030204" pitchFamily="34" charset="0"/>
              </a:rPr>
              <a:t>kļūdas</a:t>
            </a:r>
            <a:r>
              <a:rPr lang="lv-LV" i="1" u="sng" dirty="0" smtClean="0">
                <a:solidFill>
                  <a:srgbClr val="000000"/>
                </a:solidFill>
                <a:latin typeface="Calibri" panose="020F0502020204030204" pitchFamily="34" charset="0"/>
              </a:rPr>
              <a:t>:</a:t>
            </a:r>
            <a:r>
              <a:rPr lang="lv-LV" dirty="0" smtClean="0">
                <a:solidFill>
                  <a:srgbClr val="000000"/>
                </a:solidFill>
                <a:latin typeface="Calibri" panose="020F0502020204030204" pitchFamily="34" charset="0"/>
              </a:rPr>
              <a:t> Tā </a:t>
            </a:r>
            <a:r>
              <a:rPr lang="lv-LV" dirty="0">
                <a:solidFill>
                  <a:srgbClr val="000000"/>
                </a:solidFill>
                <a:latin typeface="Calibri" panose="020F0502020204030204" pitchFamily="34" charset="0"/>
              </a:rPr>
              <a:t>kā </a:t>
            </a:r>
            <a:r>
              <a:rPr lang="lv-LV" dirty="0" smtClean="0">
                <a:solidFill>
                  <a:srgbClr val="000000"/>
                </a:solidFill>
                <a:latin typeface="Calibri" panose="020F0502020204030204" pitchFamily="34" charset="0"/>
              </a:rPr>
              <a:t>uzdevums ir </a:t>
            </a:r>
            <a:r>
              <a:rPr lang="lv-LV" dirty="0">
                <a:solidFill>
                  <a:srgbClr val="000000"/>
                </a:solidFill>
                <a:latin typeface="Calibri" panose="020F0502020204030204" pitchFamily="34" charset="0"/>
              </a:rPr>
              <a:t>ļoti iesaistošs un uzmundrinošs, </a:t>
            </a:r>
            <a:r>
              <a:rPr lang="lv-LV" dirty="0" smtClean="0">
                <a:solidFill>
                  <a:srgbClr val="000000"/>
                </a:solidFill>
                <a:latin typeface="Calibri" panose="020F0502020204030204" pitchFamily="34" charset="0"/>
              </a:rPr>
              <a:t>tad pēc tā paveikšanas vadītājam ir </a:t>
            </a:r>
            <a:r>
              <a:rPr lang="lv-LV" dirty="0">
                <a:solidFill>
                  <a:srgbClr val="000000"/>
                </a:solidFill>
                <a:latin typeface="Calibri" panose="020F0502020204030204" pitchFamily="34" charset="0"/>
              </a:rPr>
              <a:t>jāpieliek papildu pūles, lai kontrolētu </a:t>
            </a:r>
            <a:r>
              <a:rPr lang="lv-LV" dirty="0" smtClean="0">
                <a:solidFill>
                  <a:srgbClr val="000000"/>
                </a:solidFill>
                <a:latin typeface="Calibri" panose="020F0502020204030204" pitchFamily="34" charset="0"/>
              </a:rPr>
              <a:t>spēles analīzes daļu </a:t>
            </a:r>
            <a:r>
              <a:rPr lang="lv-LV" dirty="0">
                <a:solidFill>
                  <a:srgbClr val="000000"/>
                </a:solidFill>
                <a:latin typeface="Calibri" panose="020F0502020204030204" pitchFamily="34" charset="0"/>
              </a:rPr>
              <a:t>un ļautu visiem dalībniekiem runāt </a:t>
            </a:r>
            <a:r>
              <a:rPr lang="lv-LV" dirty="0" smtClean="0">
                <a:solidFill>
                  <a:srgbClr val="000000"/>
                </a:solidFill>
                <a:latin typeface="Calibri" panose="020F0502020204030204" pitchFamily="34" charset="0"/>
              </a:rPr>
              <a:t>(piem., uzdot </a:t>
            </a:r>
            <a:r>
              <a:rPr lang="lv-LV" dirty="0">
                <a:solidFill>
                  <a:srgbClr val="000000"/>
                </a:solidFill>
                <a:latin typeface="Calibri" panose="020F0502020204030204" pitchFamily="34" charset="0"/>
              </a:rPr>
              <a:t>jautājumus, kas vērsti uz noteiktiem </a:t>
            </a:r>
            <a:r>
              <a:rPr lang="lv-LV" dirty="0" smtClean="0">
                <a:solidFill>
                  <a:srgbClr val="000000"/>
                </a:solidFill>
                <a:latin typeface="Calibri" panose="020F0502020204030204" pitchFamily="34" charset="0"/>
              </a:rPr>
              <a:t>cilvēkiem, </a:t>
            </a:r>
            <a:r>
              <a:rPr lang="lv-LV" dirty="0">
                <a:solidFill>
                  <a:srgbClr val="000000"/>
                </a:solidFill>
                <a:latin typeface="Calibri" panose="020F0502020204030204" pitchFamily="34" charset="0"/>
              </a:rPr>
              <a:t>vai </a:t>
            </a:r>
            <a:r>
              <a:rPr lang="lv-LV" dirty="0" smtClean="0">
                <a:solidFill>
                  <a:srgbClr val="000000"/>
                </a:solidFill>
                <a:latin typeface="Calibri" panose="020F0502020204030204" pitchFamily="34" charset="0"/>
              </a:rPr>
              <a:t>kuru kārta </a:t>
            </a:r>
            <a:r>
              <a:rPr lang="lv-LV" dirty="0">
                <a:solidFill>
                  <a:srgbClr val="000000"/>
                </a:solidFill>
                <a:latin typeface="Calibri" panose="020F0502020204030204" pitchFamily="34" charset="0"/>
              </a:rPr>
              <a:t>ir </a:t>
            </a:r>
            <a:r>
              <a:rPr lang="lv-LV" dirty="0" smtClean="0">
                <a:solidFill>
                  <a:srgbClr val="000000"/>
                </a:solidFill>
                <a:latin typeface="Calibri" panose="020F0502020204030204" pitchFamily="34" charset="0"/>
              </a:rPr>
              <a:t>izteikties). Jācenšas panākt, lai visi dalībnieki izteiktos īsi.</a:t>
            </a:r>
            <a:r>
              <a:rPr lang="lv-LV" dirty="0">
                <a:solidFill>
                  <a:srgbClr val="000000"/>
                </a:solidFill>
                <a:latin typeface="Calibri" panose="020F0502020204030204" pitchFamily="34" charset="0"/>
              </a:rPr>
              <a:t> </a:t>
            </a:r>
            <a:endParaRPr lang="lv-LV" dirty="0"/>
          </a:p>
          <a:p>
            <a:endParaRPr lang="lv-LV" dirty="0"/>
          </a:p>
        </p:txBody>
      </p:sp>
    </p:spTree>
    <p:extLst>
      <p:ext uri="{BB962C8B-B14F-4D97-AF65-F5344CB8AC3E}">
        <p14:creationId xmlns:p14="http://schemas.microsoft.com/office/powerpoint/2010/main" val="428428639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192</Words>
  <Application>Microsoft Office PowerPoint</Application>
  <PresentationFormat>Platekrāna</PresentationFormat>
  <Paragraphs>91</Paragraphs>
  <Slides>7</Slides>
  <Notes>0</Notes>
  <HiddenSlides>0</HiddenSlides>
  <MMClips>5</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7</vt:i4>
      </vt:variant>
    </vt:vector>
  </HeadingPairs>
  <TitlesOfParts>
    <vt:vector size="11" baseType="lpstr">
      <vt:lpstr>Arial</vt:lpstr>
      <vt:lpstr>Calibri</vt:lpstr>
      <vt:lpstr>Calibri Light</vt:lpstr>
      <vt:lpstr>Office dizains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Sistēmas Windows lietotājs</dc:creator>
  <cp:lastModifiedBy>user</cp:lastModifiedBy>
  <cp:revision>34</cp:revision>
  <dcterms:created xsi:type="dcterms:W3CDTF">2019-06-27T10:23:33Z</dcterms:created>
  <dcterms:modified xsi:type="dcterms:W3CDTF">2019-08-07T12:46:24Z</dcterms:modified>
</cp:coreProperties>
</file>